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9"/>
  </p:handoutMasterIdLst>
  <p:sldIdLst>
    <p:sldId id="256" r:id="rId2"/>
    <p:sldId id="257" r:id="rId3"/>
    <p:sldId id="284" r:id="rId4"/>
    <p:sldId id="285" r:id="rId5"/>
    <p:sldId id="286" r:id="rId6"/>
    <p:sldId id="259" r:id="rId7"/>
    <p:sldId id="288" r:id="rId8"/>
    <p:sldId id="287" r:id="rId9"/>
    <p:sldId id="260" r:id="rId10"/>
    <p:sldId id="261" r:id="rId11"/>
    <p:sldId id="289" r:id="rId12"/>
    <p:sldId id="264" r:id="rId13"/>
    <p:sldId id="290" r:id="rId14"/>
    <p:sldId id="258" r:id="rId15"/>
    <p:sldId id="262" r:id="rId16"/>
    <p:sldId id="263" r:id="rId17"/>
    <p:sldId id="292" r:id="rId18"/>
    <p:sldId id="265" r:id="rId19"/>
    <p:sldId id="293" r:id="rId20"/>
    <p:sldId id="267" r:id="rId21"/>
    <p:sldId id="294" r:id="rId22"/>
    <p:sldId id="291" r:id="rId23"/>
    <p:sldId id="266" r:id="rId24"/>
    <p:sldId id="295" r:id="rId25"/>
    <p:sldId id="296" r:id="rId26"/>
    <p:sldId id="297" r:id="rId27"/>
    <p:sldId id="268" r:id="rId28"/>
    <p:sldId id="317" r:id="rId29"/>
    <p:sldId id="318" r:id="rId30"/>
    <p:sldId id="312" r:id="rId31"/>
    <p:sldId id="313" r:id="rId32"/>
    <p:sldId id="269" r:id="rId33"/>
    <p:sldId id="298" r:id="rId34"/>
    <p:sldId id="270" r:id="rId35"/>
    <p:sldId id="277" r:id="rId36"/>
    <p:sldId id="271" r:id="rId37"/>
    <p:sldId id="279" r:id="rId38"/>
    <p:sldId id="315" r:id="rId39"/>
    <p:sldId id="314" r:id="rId40"/>
    <p:sldId id="274" r:id="rId41"/>
    <p:sldId id="273" r:id="rId42"/>
    <p:sldId id="278" r:id="rId43"/>
    <p:sldId id="307" r:id="rId44"/>
    <p:sldId id="275" r:id="rId45"/>
    <p:sldId id="283" r:id="rId46"/>
    <p:sldId id="280" r:id="rId47"/>
    <p:sldId id="282" r:id="rId48"/>
    <p:sldId id="316" r:id="rId49"/>
    <p:sldId id="276" r:id="rId50"/>
    <p:sldId id="301" r:id="rId51"/>
    <p:sldId id="302" r:id="rId52"/>
    <p:sldId id="303" r:id="rId53"/>
    <p:sldId id="304" r:id="rId54"/>
    <p:sldId id="305" r:id="rId55"/>
    <p:sldId id="306" r:id="rId56"/>
    <p:sldId id="308" r:id="rId57"/>
    <p:sldId id="311" r:id="rId58"/>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F953CCE2-7C2A-4731-9AB5-3FBEB384FA65}" type="datetimeFigureOut">
              <a:rPr lang="en-US"/>
              <a:pPr>
                <a:defRPr/>
              </a:pPr>
              <a:t>3/11/2013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2A47A69F-AC89-41C0-910D-62E22FE1BD9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C2A217A2-8A82-4B95-812E-9D217EA6DAAB}" type="datetimeFigureOut">
              <a:rPr lang="en-GB"/>
              <a:pPr>
                <a:defRPr/>
              </a:pPr>
              <a:t>11/03/2013</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5D667688-B3E9-4C6F-9195-C39522B6E022}"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E4A39C-7F18-4B0C-B64C-25E8FFB3E7C9}" type="datetimeFigureOut">
              <a:rPr lang="en-GB"/>
              <a:pPr>
                <a:defRPr/>
              </a:pPr>
              <a:t>11/03/2013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61BF103-5AEF-483C-BFBD-DB17765B586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409014D-6D54-41EB-9ACE-F00105B4CA2C}" type="datetimeFigureOut">
              <a:rPr lang="en-GB"/>
              <a:pPr>
                <a:defRPr/>
              </a:pPr>
              <a:t>11/03/2013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095E14D-D6E6-474C-BD99-60A2BD8C75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3291FF47-6D44-4FC1-8184-EEA59CA147DF}" type="datetimeFigureOut">
              <a:rPr lang="en-GB"/>
              <a:pPr>
                <a:defRPr/>
              </a:pPr>
              <a:t>11/03/2013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EAD2E7BF-A84C-409B-843A-C58947BD620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BE9E45-9F73-4F64-AF7A-D77393DECC33}" type="datetimeFigureOut">
              <a:rPr lang="en-GB"/>
              <a:pPr>
                <a:defRPr/>
              </a:pPr>
              <a:t>11/03/2013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989345-8C46-4A12-BCDC-A03B541B134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ED3F664-15D5-4453-B070-45F40252A3F3}" type="datetimeFigureOut">
              <a:rPr lang="en-GB"/>
              <a:pPr>
                <a:defRPr/>
              </a:pPr>
              <a:t>11/03/2013</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5024CD80-091B-4260-A1C2-54E9229E030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F5342B6-E94F-450F-A26D-2D9425994D02}" type="datetimeFigureOut">
              <a:rPr lang="en-GB"/>
              <a:pPr>
                <a:defRPr/>
              </a:pPr>
              <a:t>11/03/2013</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9E3551B6-4E0D-4F05-BB0D-3435E338CD4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76E88AF-0EDF-4E6F-8A6E-181FCC7D750D}" type="datetimeFigureOut">
              <a:rPr lang="en-GB"/>
              <a:pPr>
                <a:defRPr/>
              </a:pPr>
              <a:t>11/03/2013</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77DA153A-5F15-473F-A69B-ADF4A652EAF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E0C6D8-CF30-4E86-B526-4D19C6013BD7}" type="datetimeFigureOut">
              <a:rPr lang="en-GB"/>
              <a:pPr>
                <a:defRPr/>
              </a:pPr>
              <a:t>11/03/2013</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603798AB-C1DE-4E2F-BBD8-F657D0DF8BE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67D1A80-8160-4190-926C-C180EDCE10E2}" type="datetimeFigureOut">
              <a:rPr lang="en-GB"/>
              <a:pPr>
                <a:defRPr/>
              </a:pPr>
              <a:t>11/03/2013</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0CA94F6-9307-4421-90E0-5FDF78DA910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805720-9758-4D25-B0A0-8B7807FDE87E}" type="datetimeFigureOut">
              <a:rPr lang="en-GB"/>
              <a:pPr>
                <a:defRPr/>
              </a:pPr>
              <a:t>11/03/2013</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8D5096C-3FE2-4820-99E7-3C0E30B0FE0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b="0">
                <a:solidFill>
                  <a:schemeClr val="tx2">
                    <a:shade val="90000"/>
                  </a:schemeClr>
                </a:solidFill>
                <a:latin typeface="+mn-lt"/>
                <a:cs typeface="+mn-cs"/>
              </a:defRPr>
            </a:lvl1pPr>
          </a:lstStyle>
          <a:p>
            <a:pPr>
              <a:defRPr/>
            </a:pPr>
            <a:fld id="{00E14384-AB28-4BC2-8A2F-31550AE92AD7}" type="datetimeFigureOut">
              <a:rPr lang="en-GB"/>
              <a:pPr>
                <a:defRPr/>
              </a:pPr>
              <a:t>11/03/2013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b="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b="0">
                <a:solidFill>
                  <a:schemeClr val="tx2">
                    <a:shade val="90000"/>
                  </a:schemeClr>
                </a:solidFill>
                <a:latin typeface="+mn-lt"/>
                <a:cs typeface="+mn-cs"/>
              </a:defRPr>
            </a:lvl1pPr>
          </a:lstStyle>
          <a:p>
            <a:pPr>
              <a:defRPr/>
            </a:pPr>
            <a:fld id="{7C6DD2B5-FB50-4C67-915C-7EE555419A71}"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www.nhs.uk/Video/Pages/downsyndrom.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wmf"/><Relationship Id="rId5" Type="http://schemas.openxmlformats.org/officeDocument/2006/relationships/hyperlink" Target="http://www.nhs.uk/Video/Pages/Haemophilia.aspx"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hs.uk/Video/Pages/genetic-tests.aspx"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cmillan.org.uk/Cancerinformation/Causesriskfactors/Genetics/Cancergenetics/Genetictesting.aspx"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edia.staywellcustomweb.com/GSAnimations/player/sw_gui2_player.html?id=amno"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www.teachersdomain.org/resource/tdc02.sci.life.gen.lp_genetes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www.bbc.co.uk/schools/gcsebitesize/science/add_gateway_pre_2011/living/genesrev3.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bpischools.org.uk/page/modules/hormones/horm6.cfm"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srcRect/>
          <a:stretch>
            <a:fillRect/>
          </a:stretch>
        </p:blipFill>
        <p:spPr bwMode="auto">
          <a:xfrm>
            <a:off x="3937000" y="0"/>
            <a:ext cx="5207000" cy="6972300"/>
          </a:xfrm>
          <a:prstGeom prst="rect">
            <a:avLst/>
          </a:prstGeom>
          <a:noFill/>
          <a:ln w="9525">
            <a:noFill/>
            <a:miter lim="800000"/>
            <a:headEnd/>
            <a:tailEnd/>
          </a:ln>
          <a:effectLst/>
        </p:spPr>
      </p:pic>
      <p:sp>
        <p:nvSpPr>
          <p:cNvPr id="14342" name="WordArt 6"/>
          <p:cNvSpPr>
            <a:spLocks noChangeArrowheads="1" noChangeShapeType="1" noTextEdit="1"/>
          </p:cNvSpPr>
          <p:nvPr/>
        </p:nvSpPr>
        <p:spPr bwMode="auto">
          <a:xfrm>
            <a:off x="142875" y="2062163"/>
            <a:ext cx="3708400" cy="29511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2.5</a:t>
            </a:r>
          </a:p>
          <a:p>
            <a:pPr algn="ctr"/>
            <a:r>
              <a:rPr lang="en-US" sz="3600" kern="10">
                <a:ln w="9525">
                  <a:solidFill>
                    <a:srgbClr val="000000"/>
                  </a:solidFill>
                  <a:round/>
                  <a:headEnd/>
                  <a:tailEnd/>
                </a:ln>
                <a:solidFill>
                  <a:srgbClr val="FFFFFF"/>
                </a:solidFill>
                <a:latin typeface="Arial Black"/>
              </a:rPr>
              <a:t>applied</a:t>
            </a:r>
          </a:p>
          <a:p>
            <a:pPr algn="ctr"/>
            <a:r>
              <a:rPr lang="en-US" sz="3600" kern="10">
                <a:ln w="9525">
                  <a:solidFill>
                    <a:srgbClr val="000000"/>
                  </a:solidFill>
                  <a:round/>
                  <a:headEnd/>
                  <a:tailEnd/>
                </a:ln>
                <a:solidFill>
                  <a:srgbClr val="FFFFFF"/>
                </a:solidFill>
                <a:latin typeface="Arial Black"/>
              </a:rPr>
              <a:t>genetics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b="1" smtClean="0">
                <a:latin typeface="Arial" charset="0"/>
                <a:cs typeface="Arial" charset="0"/>
              </a:rPr>
              <a:t>Down syndrome</a:t>
            </a:r>
          </a:p>
        </p:txBody>
      </p:sp>
      <p:sp>
        <p:nvSpPr>
          <p:cNvPr id="23554" name="Content Placeholder 2"/>
          <p:cNvSpPr>
            <a:spLocks noGrp="1"/>
          </p:cNvSpPr>
          <p:nvPr>
            <p:ph idx="1"/>
          </p:nvPr>
        </p:nvSpPr>
        <p:spPr/>
        <p:txBody>
          <a:bodyPr/>
          <a:lstStyle/>
          <a:p>
            <a:pPr eaLnBrk="1" hangingPunct="1"/>
            <a:r>
              <a:rPr lang="en-GB" sz="3200" smtClean="0">
                <a:latin typeface="Arial" charset="0"/>
                <a:cs typeface="Arial" charset="0"/>
              </a:rPr>
              <a:t>Read the section entitled ‘Down syndrome in more detail’ on p113 GCSE textbook. </a:t>
            </a:r>
          </a:p>
          <a:p>
            <a:pPr eaLnBrk="1" hangingPunct="1"/>
            <a:r>
              <a:rPr lang="en-GB" sz="3200" smtClean="0">
                <a:latin typeface="Arial" charset="0"/>
                <a:cs typeface="Arial" charset="0"/>
              </a:rPr>
              <a:t>Explain why a person with Down syndrome has </a:t>
            </a:r>
            <a:r>
              <a:rPr lang="en-GB" sz="3200" b="1" smtClean="0">
                <a:latin typeface="Arial" charset="0"/>
                <a:cs typeface="Arial" charset="0"/>
              </a:rPr>
              <a:t>three</a:t>
            </a:r>
            <a:r>
              <a:rPr lang="en-GB" sz="3200" smtClean="0">
                <a:latin typeface="Arial" charset="0"/>
                <a:cs typeface="Arial" charset="0"/>
              </a:rPr>
              <a:t> copies of chromosome 21.</a:t>
            </a:r>
          </a:p>
          <a:p>
            <a:pPr eaLnBrk="1" hangingPunct="1"/>
            <a:endParaRPr lang="en-GB" sz="3200" smtClean="0">
              <a:latin typeface="Arial" charset="0"/>
              <a:cs typeface="Arial" charset="0"/>
            </a:endParaRPr>
          </a:p>
          <a:p>
            <a:pPr eaLnBrk="1" hangingPunct="1"/>
            <a:r>
              <a:rPr lang="en-GB" sz="3200" smtClean="0">
                <a:solidFill>
                  <a:srgbClr val="0070C0"/>
                </a:solidFill>
                <a:latin typeface="Arial" charset="0"/>
                <a:cs typeface="Arial" charset="0"/>
              </a:rPr>
              <a:t>HINT: what is the usual number of chromosomes in a human gamete?</a:t>
            </a:r>
          </a:p>
        </p:txBody>
      </p:sp>
      <p:pic>
        <p:nvPicPr>
          <p:cNvPr id="23555" name="Picture 4" descr="MC900383840[1]">
            <a:hlinkClick r:id="rId2"/>
          </p:cNvPr>
          <p:cNvPicPr>
            <a:picLocks noChangeAspect="1" noChangeArrowheads="1"/>
          </p:cNvPicPr>
          <p:nvPr/>
        </p:nvPicPr>
        <p:blipFill>
          <a:blip r:embed="rId3" cstate="print"/>
          <a:srcRect/>
          <a:stretch>
            <a:fillRect/>
          </a:stretch>
        </p:blipFill>
        <p:spPr bwMode="auto">
          <a:xfrm>
            <a:off x="5940425" y="765175"/>
            <a:ext cx="808038"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val 2"/>
          <p:cNvSpPr>
            <a:spLocks noChangeArrowheads="1"/>
          </p:cNvSpPr>
          <p:nvPr/>
        </p:nvSpPr>
        <p:spPr bwMode="auto">
          <a:xfrm>
            <a:off x="1692275" y="549275"/>
            <a:ext cx="1306513" cy="1254125"/>
          </a:xfrm>
          <a:prstGeom prst="ellipse">
            <a:avLst/>
          </a:prstGeom>
          <a:solidFill>
            <a:srgbClr val="FFFFFF"/>
          </a:solidFill>
          <a:ln w="9525">
            <a:solidFill>
              <a:srgbClr val="000000"/>
            </a:solidFill>
            <a:round/>
            <a:headEnd/>
            <a:tailEnd/>
          </a:ln>
        </p:spPr>
        <p:txBody>
          <a:bodyPr/>
          <a:lstStyle/>
          <a:p>
            <a:endParaRPr lang="en-GB" b="0"/>
          </a:p>
        </p:txBody>
      </p:sp>
      <p:grpSp>
        <p:nvGrpSpPr>
          <p:cNvPr id="24578" name="Group 3"/>
          <p:cNvGrpSpPr>
            <a:grpSpLocks/>
          </p:cNvGrpSpPr>
          <p:nvPr/>
        </p:nvGrpSpPr>
        <p:grpSpPr bwMode="auto">
          <a:xfrm rot="952594">
            <a:off x="5724525" y="-242888"/>
            <a:ext cx="2152650" cy="2540001"/>
            <a:chOff x="7869" y="3300"/>
            <a:chExt cx="3391" cy="3999"/>
          </a:xfrm>
        </p:grpSpPr>
        <p:sp>
          <p:nvSpPr>
            <p:cNvPr id="24593" name="Freeform 4"/>
            <p:cNvSpPr>
              <a:spLocks/>
            </p:cNvSpPr>
            <p:nvPr/>
          </p:nvSpPr>
          <p:spPr bwMode="auto">
            <a:xfrm>
              <a:off x="9007" y="3300"/>
              <a:ext cx="2253" cy="2290"/>
            </a:xfrm>
            <a:custGeom>
              <a:avLst/>
              <a:gdLst>
                <a:gd name="T0" fmla="*/ 133 w 2253"/>
                <a:gd name="T1" fmla="*/ 2290 h 2290"/>
                <a:gd name="T2" fmla="*/ 133 w 2253"/>
                <a:gd name="T3" fmla="*/ 1660 h 2290"/>
                <a:gd name="T4" fmla="*/ 933 w 2253"/>
                <a:gd name="T5" fmla="*/ 1680 h 2290"/>
                <a:gd name="T6" fmla="*/ 1533 w 2253"/>
                <a:gd name="T7" fmla="*/ 1060 h 2290"/>
                <a:gd name="T8" fmla="*/ 1673 w 2253"/>
                <a:gd name="T9" fmla="*/ 520 h 2290"/>
                <a:gd name="T10" fmla="*/ 2253 w 2253"/>
                <a:gd name="T11" fmla="*/ 0 h 2290"/>
                <a:gd name="T12" fmla="*/ 0 60000 65536"/>
                <a:gd name="T13" fmla="*/ 0 60000 65536"/>
                <a:gd name="T14" fmla="*/ 0 60000 65536"/>
                <a:gd name="T15" fmla="*/ 0 60000 65536"/>
                <a:gd name="T16" fmla="*/ 0 60000 65536"/>
                <a:gd name="T17" fmla="*/ 0 60000 65536"/>
                <a:gd name="T18" fmla="*/ 0 w 2253"/>
                <a:gd name="T19" fmla="*/ 0 h 2290"/>
                <a:gd name="T20" fmla="*/ 2253 w 2253"/>
                <a:gd name="T21" fmla="*/ 2290 h 2290"/>
              </a:gdLst>
              <a:ahLst/>
              <a:cxnLst>
                <a:cxn ang="T12">
                  <a:pos x="T0" y="T1"/>
                </a:cxn>
                <a:cxn ang="T13">
                  <a:pos x="T2" y="T3"/>
                </a:cxn>
                <a:cxn ang="T14">
                  <a:pos x="T4" y="T5"/>
                </a:cxn>
                <a:cxn ang="T15">
                  <a:pos x="T6" y="T7"/>
                </a:cxn>
                <a:cxn ang="T16">
                  <a:pos x="T8" y="T9"/>
                </a:cxn>
                <a:cxn ang="T17">
                  <a:pos x="T10" y="T11"/>
                </a:cxn>
              </a:cxnLst>
              <a:rect l="T18" t="T19" r="T20" b="T21"/>
              <a:pathLst>
                <a:path w="2253" h="2290">
                  <a:moveTo>
                    <a:pt x="133" y="2290"/>
                  </a:moveTo>
                  <a:cubicBezTo>
                    <a:pt x="66" y="2026"/>
                    <a:pt x="0" y="1762"/>
                    <a:pt x="133" y="1660"/>
                  </a:cubicBezTo>
                  <a:cubicBezTo>
                    <a:pt x="266" y="1558"/>
                    <a:pt x="700" y="1780"/>
                    <a:pt x="933" y="1680"/>
                  </a:cubicBezTo>
                  <a:cubicBezTo>
                    <a:pt x="1166" y="1580"/>
                    <a:pt x="1410" y="1253"/>
                    <a:pt x="1533" y="1060"/>
                  </a:cubicBezTo>
                  <a:cubicBezTo>
                    <a:pt x="1656" y="867"/>
                    <a:pt x="1553" y="697"/>
                    <a:pt x="1673" y="520"/>
                  </a:cubicBezTo>
                  <a:cubicBezTo>
                    <a:pt x="1793" y="343"/>
                    <a:pt x="2023" y="171"/>
                    <a:pt x="2253" y="0"/>
                  </a:cubicBezTo>
                </a:path>
              </a:pathLst>
            </a:custGeom>
            <a:noFill/>
            <a:ln w="28575" cmpd="sng">
              <a:solidFill>
                <a:srgbClr val="000000"/>
              </a:solidFill>
              <a:round/>
              <a:headEnd/>
              <a:tailEnd/>
            </a:ln>
          </p:spPr>
          <p:txBody>
            <a:bodyPr/>
            <a:lstStyle/>
            <a:p>
              <a:endParaRPr lang="en-US"/>
            </a:p>
          </p:txBody>
        </p:sp>
        <p:grpSp>
          <p:nvGrpSpPr>
            <p:cNvPr id="24594" name="Group 5"/>
            <p:cNvGrpSpPr>
              <a:grpSpLocks/>
            </p:cNvGrpSpPr>
            <p:nvPr/>
          </p:nvGrpSpPr>
          <p:grpSpPr bwMode="auto">
            <a:xfrm rot="1195844">
              <a:off x="7869" y="5187"/>
              <a:ext cx="971" cy="2112"/>
              <a:chOff x="7869" y="5247"/>
              <a:chExt cx="971" cy="2112"/>
            </a:xfrm>
          </p:grpSpPr>
          <p:sp>
            <p:nvSpPr>
              <p:cNvPr id="24595" name="Oval 6"/>
              <p:cNvSpPr>
                <a:spLocks noChangeArrowheads="1"/>
              </p:cNvSpPr>
              <p:nvPr/>
            </p:nvSpPr>
            <p:spPr bwMode="auto">
              <a:xfrm rot="-3754200">
                <a:off x="7299" y="5817"/>
                <a:ext cx="2112" cy="971"/>
              </a:xfrm>
              <a:prstGeom prst="ellipse">
                <a:avLst/>
              </a:prstGeom>
              <a:solidFill>
                <a:srgbClr val="FFFFFF"/>
              </a:solidFill>
              <a:ln w="9525">
                <a:solidFill>
                  <a:srgbClr val="000000"/>
                </a:solidFill>
                <a:round/>
                <a:headEnd/>
                <a:tailEnd/>
              </a:ln>
            </p:spPr>
            <p:txBody>
              <a:bodyPr/>
              <a:lstStyle/>
              <a:p>
                <a:endParaRPr lang="en-GB" b="0"/>
              </a:p>
            </p:txBody>
          </p:sp>
          <p:sp>
            <p:nvSpPr>
              <p:cNvPr id="24596" name="AutoShape 7"/>
              <p:cNvSpPr>
                <a:spLocks noChangeArrowheads="1"/>
              </p:cNvSpPr>
              <p:nvPr/>
            </p:nvSpPr>
            <p:spPr bwMode="auto">
              <a:xfrm rot="1817058">
                <a:off x="8320" y="5690"/>
                <a:ext cx="180" cy="1215"/>
              </a:xfrm>
              <a:prstGeom prst="roundRect">
                <a:avLst>
                  <a:gd name="adj" fmla="val 16667"/>
                </a:avLst>
              </a:prstGeom>
              <a:solidFill>
                <a:srgbClr val="0000FF"/>
              </a:solidFill>
              <a:ln w="9525">
                <a:solidFill>
                  <a:srgbClr val="000000"/>
                </a:solidFill>
                <a:round/>
                <a:headEnd/>
                <a:tailEnd/>
              </a:ln>
            </p:spPr>
            <p:txBody>
              <a:bodyPr/>
              <a:lstStyle/>
              <a:p>
                <a:endParaRPr lang="en-GB" b="0"/>
              </a:p>
            </p:txBody>
          </p:sp>
        </p:grpSp>
      </p:grpSp>
      <p:grpSp>
        <p:nvGrpSpPr>
          <p:cNvPr id="24579" name="Group 8"/>
          <p:cNvGrpSpPr>
            <a:grpSpLocks/>
          </p:cNvGrpSpPr>
          <p:nvPr/>
        </p:nvGrpSpPr>
        <p:grpSpPr bwMode="auto">
          <a:xfrm>
            <a:off x="3348038" y="5013325"/>
            <a:ext cx="1778000" cy="1584325"/>
            <a:chOff x="4160" y="9105"/>
            <a:chExt cx="2800" cy="2495"/>
          </a:xfrm>
        </p:grpSpPr>
        <p:sp>
          <p:nvSpPr>
            <p:cNvPr id="24589" name="Oval 9"/>
            <p:cNvSpPr>
              <a:spLocks noChangeArrowheads="1"/>
            </p:cNvSpPr>
            <p:nvPr/>
          </p:nvSpPr>
          <p:spPr bwMode="auto">
            <a:xfrm>
              <a:off x="4160" y="9105"/>
              <a:ext cx="2800" cy="2495"/>
            </a:xfrm>
            <a:prstGeom prst="ellipse">
              <a:avLst/>
            </a:prstGeom>
            <a:solidFill>
              <a:srgbClr val="FFFFFF"/>
            </a:solidFill>
            <a:ln w="9525">
              <a:solidFill>
                <a:srgbClr val="000000"/>
              </a:solidFill>
              <a:round/>
              <a:headEnd/>
              <a:tailEnd/>
            </a:ln>
          </p:spPr>
          <p:txBody>
            <a:bodyPr/>
            <a:lstStyle/>
            <a:p>
              <a:endParaRPr lang="en-GB" b="0"/>
            </a:p>
          </p:txBody>
        </p:sp>
        <p:sp>
          <p:nvSpPr>
            <p:cNvPr id="24590" name="AutoShape 10"/>
            <p:cNvSpPr>
              <a:spLocks noChangeArrowheads="1"/>
            </p:cNvSpPr>
            <p:nvPr/>
          </p:nvSpPr>
          <p:spPr bwMode="auto">
            <a:xfrm>
              <a:off x="5040" y="9810"/>
              <a:ext cx="180" cy="1215"/>
            </a:xfrm>
            <a:prstGeom prst="roundRect">
              <a:avLst>
                <a:gd name="adj" fmla="val 16667"/>
              </a:avLst>
            </a:prstGeom>
            <a:solidFill>
              <a:srgbClr val="FF00FF"/>
            </a:solidFill>
            <a:ln w="9525">
              <a:solidFill>
                <a:srgbClr val="000000"/>
              </a:solidFill>
              <a:round/>
              <a:headEnd/>
              <a:tailEnd/>
            </a:ln>
          </p:spPr>
          <p:txBody>
            <a:bodyPr/>
            <a:lstStyle/>
            <a:p>
              <a:endParaRPr lang="en-GB" b="0"/>
            </a:p>
          </p:txBody>
        </p:sp>
        <p:sp>
          <p:nvSpPr>
            <p:cNvPr id="24591" name="AutoShape 11"/>
            <p:cNvSpPr>
              <a:spLocks noChangeArrowheads="1"/>
            </p:cNvSpPr>
            <p:nvPr/>
          </p:nvSpPr>
          <p:spPr bwMode="auto">
            <a:xfrm>
              <a:off x="5400" y="9810"/>
              <a:ext cx="180" cy="1215"/>
            </a:xfrm>
            <a:prstGeom prst="roundRect">
              <a:avLst>
                <a:gd name="adj" fmla="val 16667"/>
              </a:avLst>
            </a:prstGeom>
            <a:solidFill>
              <a:srgbClr val="FF00FF"/>
            </a:solidFill>
            <a:ln w="9525">
              <a:solidFill>
                <a:srgbClr val="000000"/>
              </a:solidFill>
              <a:round/>
              <a:headEnd/>
              <a:tailEnd/>
            </a:ln>
          </p:spPr>
          <p:txBody>
            <a:bodyPr/>
            <a:lstStyle/>
            <a:p>
              <a:endParaRPr lang="en-GB" b="0"/>
            </a:p>
          </p:txBody>
        </p:sp>
        <p:sp>
          <p:nvSpPr>
            <p:cNvPr id="24592" name="AutoShape 12"/>
            <p:cNvSpPr>
              <a:spLocks noChangeArrowheads="1"/>
            </p:cNvSpPr>
            <p:nvPr/>
          </p:nvSpPr>
          <p:spPr bwMode="auto">
            <a:xfrm>
              <a:off x="5800" y="9810"/>
              <a:ext cx="180" cy="1215"/>
            </a:xfrm>
            <a:prstGeom prst="roundRect">
              <a:avLst>
                <a:gd name="adj" fmla="val 16667"/>
              </a:avLst>
            </a:prstGeom>
            <a:solidFill>
              <a:srgbClr val="0000FF"/>
            </a:solidFill>
            <a:ln w="9525">
              <a:solidFill>
                <a:srgbClr val="000000"/>
              </a:solidFill>
              <a:round/>
              <a:headEnd/>
              <a:tailEnd/>
            </a:ln>
          </p:spPr>
          <p:txBody>
            <a:bodyPr/>
            <a:lstStyle/>
            <a:p>
              <a:endParaRPr lang="en-GB" b="0"/>
            </a:p>
          </p:txBody>
        </p:sp>
      </p:grpSp>
      <p:sp>
        <p:nvSpPr>
          <p:cNvPr id="24580" name="WordArt 13"/>
          <p:cNvSpPr>
            <a:spLocks noChangeArrowheads="1" noChangeShapeType="1" noTextEdit="1"/>
          </p:cNvSpPr>
          <p:nvPr/>
        </p:nvSpPr>
        <p:spPr bwMode="auto">
          <a:xfrm>
            <a:off x="468313" y="1700213"/>
            <a:ext cx="1104900" cy="3032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ovum</a:t>
            </a:r>
          </a:p>
        </p:txBody>
      </p:sp>
      <p:sp>
        <p:nvSpPr>
          <p:cNvPr id="24581" name="WordArt 14"/>
          <p:cNvSpPr>
            <a:spLocks noChangeArrowheads="1" noChangeShapeType="1" noTextEdit="1"/>
          </p:cNvSpPr>
          <p:nvPr/>
        </p:nvSpPr>
        <p:spPr bwMode="auto">
          <a:xfrm>
            <a:off x="7019925" y="1700213"/>
            <a:ext cx="1104900" cy="3032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sperm</a:t>
            </a:r>
          </a:p>
        </p:txBody>
      </p:sp>
      <p:sp>
        <p:nvSpPr>
          <p:cNvPr id="24582" name="WordArt 15"/>
          <p:cNvSpPr>
            <a:spLocks noChangeArrowheads="1" noChangeShapeType="1" noTextEdit="1"/>
          </p:cNvSpPr>
          <p:nvPr/>
        </p:nvSpPr>
        <p:spPr bwMode="auto">
          <a:xfrm>
            <a:off x="5219700" y="6308725"/>
            <a:ext cx="11049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zygote</a:t>
            </a:r>
          </a:p>
        </p:txBody>
      </p:sp>
      <p:sp>
        <p:nvSpPr>
          <p:cNvPr id="24583" name="WordArt 16"/>
          <p:cNvSpPr>
            <a:spLocks noChangeArrowheads="1" noChangeShapeType="1" noTextEdit="1"/>
          </p:cNvSpPr>
          <p:nvPr/>
        </p:nvSpPr>
        <p:spPr bwMode="auto">
          <a:xfrm>
            <a:off x="2843213" y="3068638"/>
            <a:ext cx="2717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fertilisation</a:t>
            </a:r>
          </a:p>
        </p:txBody>
      </p:sp>
      <p:sp>
        <p:nvSpPr>
          <p:cNvPr id="24584" name="AutoShape 17"/>
          <p:cNvSpPr>
            <a:spLocks noChangeArrowheads="1"/>
          </p:cNvSpPr>
          <p:nvPr/>
        </p:nvSpPr>
        <p:spPr bwMode="auto">
          <a:xfrm rot="2657656">
            <a:off x="2627313" y="2205038"/>
            <a:ext cx="1066800" cy="476250"/>
          </a:xfrm>
          <a:prstGeom prst="rightArrow">
            <a:avLst>
              <a:gd name="adj1" fmla="val 50000"/>
              <a:gd name="adj2" fmla="val 56000"/>
            </a:avLst>
          </a:prstGeom>
          <a:solidFill>
            <a:srgbClr val="FFFFFF"/>
          </a:solidFill>
          <a:ln w="9525">
            <a:solidFill>
              <a:srgbClr val="000000"/>
            </a:solidFill>
            <a:miter lim="800000"/>
            <a:headEnd/>
            <a:tailEnd/>
          </a:ln>
        </p:spPr>
        <p:txBody>
          <a:bodyPr/>
          <a:lstStyle/>
          <a:p>
            <a:endParaRPr lang="en-GB" b="0"/>
          </a:p>
        </p:txBody>
      </p:sp>
      <p:sp>
        <p:nvSpPr>
          <p:cNvPr id="24585" name="AutoShape 18"/>
          <p:cNvSpPr>
            <a:spLocks noChangeArrowheads="1"/>
          </p:cNvSpPr>
          <p:nvPr/>
        </p:nvSpPr>
        <p:spPr bwMode="auto">
          <a:xfrm rot="18942344" flipH="1">
            <a:off x="4716463" y="2205038"/>
            <a:ext cx="1066800" cy="476250"/>
          </a:xfrm>
          <a:prstGeom prst="rightArrow">
            <a:avLst>
              <a:gd name="adj1" fmla="val 50000"/>
              <a:gd name="adj2" fmla="val 56000"/>
            </a:avLst>
          </a:prstGeom>
          <a:solidFill>
            <a:srgbClr val="FFFFFF"/>
          </a:solidFill>
          <a:ln w="9525">
            <a:solidFill>
              <a:srgbClr val="000000"/>
            </a:solidFill>
            <a:miter lim="800000"/>
            <a:headEnd/>
            <a:tailEnd/>
          </a:ln>
        </p:spPr>
        <p:txBody>
          <a:bodyPr/>
          <a:lstStyle/>
          <a:p>
            <a:endParaRPr lang="en-GB" b="0"/>
          </a:p>
        </p:txBody>
      </p:sp>
      <p:sp>
        <p:nvSpPr>
          <p:cNvPr id="24586" name="AutoShape 19"/>
          <p:cNvSpPr>
            <a:spLocks noChangeArrowheads="1"/>
          </p:cNvSpPr>
          <p:nvPr/>
        </p:nvSpPr>
        <p:spPr bwMode="auto">
          <a:xfrm rot="5400000">
            <a:off x="3816350" y="4113213"/>
            <a:ext cx="835025" cy="476250"/>
          </a:xfrm>
          <a:prstGeom prst="rightArrow">
            <a:avLst>
              <a:gd name="adj1" fmla="val 50000"/>
              <a:gd name="adj2" fmla="val 43833"/>
            </a:avLst>
          </a:prstGeom>
          <a:solidFill>
            <a:srgbClr val="FFFFFF"/>
          </a:solidFill>
          <a:ln w="9525">
            <a:solidFill>
              <a:srgbClr val="000000"/>
            </a:solidFill>
            <a:miter lim="800000"/>
            <a:headEnd/>
            <a:tailEnd/>
          </a:ln>
        </p:spPr>
        <p:txBody>
          <a:bodyPr/>
          <a:lstStyle/>
          <a:p>
            <a:endParaRPr lang="en-GB" b="0"/>
          </a:p>
        </p:txBody>
      </p:sp>
      <p:sp>
        <p:nvSpPr>
          <p:cNvPr id="24587" name="AutoShape 20"/>
          <p:cNvSpPr>
            <a:spLocks noChangeArrowheads="1"/>
          </p:cNvSpPr>
          <p:nvPr/>
        </p:nvSpPr>
        <p:spPr bwMode="auto">
          <a:xfrm>
            <a:off x="2124075" y="836613"/>
            <a:ext cx="114300" cy="771525"/>
          </a:xfrm>
          <a:prstGeom prst="roundRect">
            <a:avLst>
              <a:gd name="adj" fmla="val 16667"/>
            </a:avLst>
          </a:prstGeom>
          <a:solidFill>
            <a:srgbClr val="FF00FF"/>
          </a:solidFill>
          <a:ln w="9525">
            <a:solidFill>
              <a:srgbClr val="000000"/>
            </a:solidFill>
            <a:round/>
            <a:headEnd/>
            <a:tailEnd/>
          </a:ln>
        </p:spPr>
        <p:txBody>
          <a:bodyPr/>
          <a:lstStyle/>
          <a:p>
            <a:endParaRPr lang="en-GB" b="0"/>
          </a:p>
        </p:txBody>
      </p:sp>
      <p:sp>
        <p:nvSpPr>
          <p:cNvPr id="24588" name="AutoShape 21"/>
          <p:cNvSpPr>
            <a:spLocks noChangeArrowheads="1"/>
          </p:cNvSpPr>
          <p:nvPr/>
        </p:nvSpPr>
        <p:spPr bwMode="auto">
          <a:xfrm>
            <a:off x="2352675" y="836613"/>
            <a:ext cx="114300" cy="771525"/>
          </a:xfrm>
          <a:prstGeom prst="roundRect">
            <a:avLst>
              <a:gd name="adj" fmla="val 16667"/>
            </a:avLst>
          </a:prstGeom>
          <a:solidFill>
            <a:srgbClr val="FF00FF"/>
          </a:solidFill>
          <a:ln w="9525">
            <a:solidFill>
              <a:srgbClr val="000000"/>
            </a:solidFill>
            <a:round/>
            <a:headEnd/>
            <a:tailEnd/>
          </a:ln>
        </p:spPr>
        <p:txBody>
          <a:bodyPr/>
          <a:lstStyle/>
          <a:p>
            <a:endParaRPr lang="en-GB" b="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395288" y="549275"/>
            <a:ext cx="8229600" cy="5522913"/>
          </a:xfrm>
        </p:spPr>
        <p:txBody>
          <a:bodyPr/>
          <a:lstStyle/>
          <a:p>
            <a:pPr eaLnBrk="1" hangingPunct="1">
              <a:buFont typeface="Wingdings 2" pitchFamily="18" charset="2"/>
              <a:buNone/>
            </a:pPr>
            <a:r>
              <a:rPr lang="en-GB" sz="4000" b="1" smtClean="0">
                <a:latin typeface="Arial" charset="0"/>
                <a:cs typeface="Arial" charset="0"/>
              </a:rPr>
              <a:t>Haemophilia</a:t>
            </a:r>
            <a:r>
              <a:rPr lang="en-GB" sz="4000" smtClean="0">
                <a:latin typeface="Arial" charset="0"/>
                <a:cs typeface="Arial" charset="0"/>
              </a:rPr>
              <a:t> </a:t>
            </a:r>
          </a:p>
          <a:p>
            <a:pPr eaLnBrk="1" hangingPunct="1"/>
            <a:r>
              <a:rPr lang="en-GB" sz="4000" smtClean="0">
                <a:latin typeface="Arial" charset="0"/>
                <a:cs typeface="Arial" charset="0"/>
              </a:rPr>
              <a:t>is caused by a mutation producing a recessive allele instead of the normal dominant allele, that is, a change to the </a:t>
            </a:r>
            <a:r>
              <a:rPr lang="en-GB" sz="4000" b="1" i="1" smtClean="0">
                <a:solidFill>
                  <a:srgbClr val="FF0000"/>
                </a:solidFill>
                <a:latin typeface="Arial" charset="0"/>
                <a:cs typeface="Arial" charset="0"/>
              </a:rPr>
              <a:t>structure</a:t>
            </a:r>
            <a:r>
              <a:rPr lang="en-GB" sz="4000" smtClean="0">
                <a:latin typeface="Arial" charset="0"/>
                <a:cs typeface="Arial" charset="0"/>
              </a:rPr>
              <a:t> of a gene.</a:t>
            </a:r>
          </a:p>
          <a:p>
            <a:pPr eaLnBrk="1" hangingPunct="1">
              <a:buFont typeface="Wingdings 2" pitchFamily="18" charset="2"/>
              <a:buNone/>
            </a:pPr>
            <a:endParaRPr lang="en-GB" sz="4000" smtClean="0">
              <a:latin typeface="Arial" charset="0"/>
              <a:cs typeface="Arial" charset="0"/>
            </a:endParaRPr>
          </a:p>
          <a:p>
            <a:pPr eaLnBrk="1" hangingPunct="1">
              <a:buFont typeface="Wingdings 2" pitchFamily="18" charset="2"/>
              <a:buNone/>
            </a:pPr>
            <a:endParaRPr lang="en-GB" smtClean="0">
              <a:latin typeface="Arial" charset="0"/>
              <a:cs typeface="Arial" charset="0"/>
            </a:endParaRPr>
          </a:p>
        </p:txBody>
      </p:sp>
      <p:pic>
        <p:nvPicPr>
          <p:cNvPr id="25602" name="Picture 3" descr="DNA 1.jpg"/>
          <p:cNvPicPr>
            <a:picLocks noChangeAspect="1"/>
          </p:cNvPicPr>
          <p:nvPr/>
        </p:nvPicPr>
        <p:blipFill>
          <a:blip r:embed="rId2" cstate="print"/>
          <a:srcRect/>
          <a:stretch>
            <a:fillRect/>
          </a:stretch>
        </p:blipFill>
        <p:spPr bwMode="auto">
          <a:xfrm>
            <a:off x="2987675" y="3860800"/>
            <a:ext cx="3482975" cy="27860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hild%20bleed%20in%20elbow"/>
          <p:cNvPicPr>
            <a:picLocks noChangeAspect="1" noChangeArrowheads="1"/>
          </p:cNvPicPr>
          <p:nvPr/>
        </p:nvPicPr>
        <p:blipFill>
          <a:blip r:embed="rId3" cstate="print"/>
          <a:srcRect r="22049"/>
          <a:stretch>
            <a:fillRect/>
          </a:stretch>
        </p:blipFill>
        <p:spPr bwMode="auto">
          <a:xfrm>
            <a:off x="71438" y="2636838"/>
            <a:ext cx="4356100" cy="3641725"/>
          </a:xfrm>
          <a:prstGeom prst="rect">
            <a:avLst/>
          </a:prstGeom>
          <a:noFill/>
          <a:ln w="9525">
            <a:noFill/>
            <a:miter lim="800000"/>
            <a:headEnd/>
            <a:tailEnd/>
          </a:ln>
        </p:spPr>
      </p:pic>
      <p:pic>
        <p:nvPicPr>
          <p:cNvPr id="53251" name="Picture 3" descr="family"/>
          <p:cNvPicPr>
            <a:picLocks noChangeAspect="1" noChangeArrowheads="1"/>
          </p:cNvPicPr>
          <p:nvPr/>
        </p:nvPicPr>
        <p:blipFill>
          <a:blip r:embed="rId4" cstate="print"/>
          <a:srcRect/>
          <a:stretch>
            <a:fillRect/>
          </a:stretch>
        </p:blipFill>
        <p:spPr bwMode="auto">
          <a:xfrm>
            <a:off x="4464050" y="2274888"/>
            <a:ext cx="4645025" cy="4514850"/>
          </a:xfrm>
          <a:prstGeom prst="rect">
            <a:avLst/>
          </a:prstGeom>
          <a:noFill/>
          <a:ln w="9525">
            <a:noFill/>
            <a:miter lim="800000"/>
            <a:headEnd/>
            <a:tailEnd/>
          </a:ln>
        </p:spPr>
      </p:pic>
      <p:sp>
        <p:nvSpPr>
          <p:cNvPr id="26627" name="WordArt 4"/>
          <p:cNvSpPr>
            <a:spLocks noChangeArrowheads="1" noChangeShapeType="1" noTextEdit="1"/>
          </p:cNvSpPr>
          <p:nvPr/>
        </p:nvSpPr>
        <p:spPr bwMode="auto">
          <a:xfrm>
            <a:off x="539750" y="188913"/>
            <a:ext cx="6769100" cy="1511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FFFF"/>
                    </a:gs>
                    <a:gs pos="100000">
                      <a:srgbClr val="FF0000"/>
                    </a:gs>
                  </a:gsLst>
                  <a:lin ang="5400000" scaled="1"/>
                </a:gradFill>
                <a:latin typeface="Arial Black"/>
              </a:rPr>
              <a:t>haemophilia</a:t>
            </a:r>
          </a:p>
        </p:txBody>
      </p:sp>
      <p:pic>
        <p:nvPicPr>
          <p:cNvPr id="26628" name="Picture 5" descr="MC900383840[1]">
            <a:hlinkClick r:id="rId5"/>
          </p:cNvPr>
          <p:cNvPicPr>
            <a:picLocks noChangeAspect="1" noChangeArrowheads="1"/>
          </p:cNvPicPr>
          <p:nvPr/>
        </p:nvPicPr>
        <p:blipFill>
          <a:blip r:embed="rId6" cstate="print"/>
          <a:srcRect/>
          <a:stretch>
            <a:fillRect/>
          </a:stretch>
        </p:blipFill>
        <p:spPr bwMode="auto">
          <a:xfrm>
            <a:off x="7867650" y="404813"/>
            <a:ext cx="808038" cy="9334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3251"/>
                                        </p:tgtEl>
                                        <p:attrNameLst>
                                          <p:attrName>style.visibility</p:attrName>
                                        </p:attrNameLst>
                                      </p:cBhvr>
                                      <p:to>
                                        <p:strVal val="visible"/>
                                      </p:to>
                                    </p:set>
                                    <p:anim calcmode="lin" valueType="num">
                                      <p:cBhvr>
                                        <p:cTn id="14" dur="500" fill="hold"/>
                                        <p:tgtEl>
                                          <p:spTgt spid="53251"/>
                                        </p:tgtEl>
                                        <p:attrNameLst>
                                          <p:attrName>ppt_w</p:attrName>
                                        </p:attrNameLst>
                                      </p:cBhvr>
                                      <p:tavLst>
                                        <p:tav tm="0">
                                          <p:val>
                                            <p:fltVal val="0"/>
                                          </p:val>
                                        </p:tav>
                                        <p:tav tm="100000">
                                          <p:val>
                                            <p:strVal val="#ppt_w"/>
                                          </p:val>
                                        </p:tav>
                                      </p:tavLst>
                                    </p:anim>
                                    <p:anim calcmode="lin" valueType="num">
                                      <p:cBhvr>
                                        <p:cTn id="15" dur="500" fill="hold"/>
                                        <p:tgtEl>
                                          <p:spTgt spid="53251"/>
                                        </p:tgtEl>
                                        <p:attrNameLst>
                                          <p:attrName>ppt_h</p:attrName>
                                        </p:attrNameLst>
                                      </p:cBhvr>
                                      <p:tavLst>
                                        <p:tav tm="0">
                                          <p:val>
                                            <p:fltVal val="0"/>
                                          </p:val>
                                        </p:tav>
                                        <p:tav tm="100000">
                                          <p:val>
                                            <p:strVal val="#ppt_h"/>
                                          </p:val>
                                        </p:tav>
                                      </p:tavLst>
                                    </p:anim>
                                    <p:animEffect transition="in" filter="fade">
                                      <p:cBhvr>
                                        <p:cTn id="16"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357188" y="1143000"/>
            <a:ext cx="8229600" cy="4525963"/>
          </a:xfrm>
        </p:spPr>
        <p:txBody>
          <a:bodyPr/>
          <a:lstStyle/>
          <a:p>
            <a:pPr eaLnBrk="1" hangingPunct="1">
              <a:buFont typeface="Wingdings 2" pitchFamily="18" charset="2"/>
              <a:buNone/>
            </a:pPr>
            <a:r>
              <a:rPr lang="en-GB" sz="3200" smtClean="0">
                <a:latin typeface="Arial" charset="0"/>
                <a:cs typeface="Arial" charset="0"/>
              </a:rPr>
              <a:t>2.5.3 understand the principles of genetic screening and be aware of the ethical issues it raises</a:t>
            </a:r>
            <a:r>
              <a:rPr lang="en-GB" sz="3200" i="1" smtClean="0">
                <a:latin typeface="Arial" charset="0"/>
                <a:cs typeface="Arial" charset="0"/>
              </a:rPr>
              <a:t>, to include: </a:t>
            </a:r>
          </a:p>
          <a:p>
            <a:pPr eaLnBrk="1" hangingPunct="1">
              <a:buFont typeface="Wingdings 2" pitchFamily="18" charset="2"/>
              <a:buNone/>
            </a:pPr>
            <a:r>
              <a:rPr lang="en-GB" sz="3200" smtClean="0">
                <a:latin typeface="Arial" charset="0"/>
                <a:cs typeface="Arial" charset="0"/>
              </a:rPr>
              <a:t>− the dilemma for carriers of genetic conditions in becoming pregnant; and </a:t>
            </a:r>
          </a:p>
          <a:p>
            <a:pPr eaLnBrk="1" hangingPunct="1">
              <a:buFont typeface="Wingdings 2" pitchFamily="18" charset="2"/>
              <a:buNone/>
            </a:pPr>
            <a:r>
              <a:rPr lang="en-GB" sz="3200" smtClean="0">
                <a:latin typeface="Arial" charset="0"/>
                <a:cs typeface="Arial" charset="0"/>
              </a:rPr>
              <a:t>− abortion following diagnosis of abnormalities after amniocentesis or other tests. </a:t>
            </a:r>
          </a:p>
          <a:p>
            <a:pPr eaLnBrk="1" hangingPunct="1">
              <a:buFont typeface="Wingdings 2" pitchFamily="18" charset="2"/>
              <a:buNone/>
            </a:pPr>
            <a:r>
              <a:rPr lang="en-GB" sz="3200" smtClean="0">
                <a:latin typeface="Arial" charset="0"/>
                <a:cs typeface="Arial"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genetic screening logo.jpg"/>
          <p:cNvPicPr>
            <a:picLocks noChangeAspect="1"/>
          </p:cNvPicPr>
          <p:nvPr/>
        </p:nvPicPr>
        <p:blipFill>
          <a:blip r:embed="rId2" cstate="print"/>
          <a:srcRect/>
          <a:stretch>
            <a:fillRect/>
          </a:stretch>
        </p:blipFill>
        <p:spPr bwMode="auto">
          <a:xfrm>
            <a:off x="2786063" y="3929063"/>
            <a:ext cx="3816350" cy="2798762"/>
          </a:xfrm>
          <a:prstGeom prst="rect">
            <a:avLst/>
          </a:prstGeom>
          <a:noFill/>
          <a:ln w="9525">
            <a:noFill/>
            <a:miter lim="800000"/>
            <a:headEnd/>
            <a:tailEnd/>
          </a:ln>
        </p:spPr>
      </p:pic>
      <p:sp>
        <p:nvSpPr>
          <p:cNvPr id="2" name="Title 1"/>
          <p:cNvSpPr>
            <a:spLocks noGrp="1"/>
          </p:cNvSpPr>
          <p:nvPr>
            <p:ph type="title"/>
          </p:nvPr>
        </p:nvSpPr>
        <p:spPr>
          <a:xfrm>
            <a:off x="500063" y="214313"/>
            <a:ext cx="8229600" cy="1143000"/>
          </a:xfrm>
        </p:spPr>
        <p:txBody>
          <a:bodyPr>
            <a:normAutofit fontScale="90000"/>
          </a:bodyPr>
          <a:lstStyle/>
          <a:p>
            <a:pPr eaLnBrk="1" fontAlgn="auto" hangingPunct="1">
              <a:spcAft>
                <a:spcPts val="0"/>
              </a:spcAft>
              <a:defRPr/>
            </a:pPr>
            <a:r>
              <a:rPr lang="en-GB" b="1" dirty="0" smtClean="0"/>
              <a:t>Why is genetic screening needed?</a:t>
            </a:r>
            <a:endParaRPr lang="en-GB" b="1" dirty="0"/>
          </a:p>
        </p:txBody>
      </p:sp>
      <p:sp>
        <p:nvSpPr>
          <p:cNvPr id="28675" name="Content Placeholder 2"/>
          <p:cNvSpPr>
            <a:spLocks noGrp="1"/>
          </p:cNvSpPr>
          <p:nvPr>
            <p:ph idx="1"/>
          </p:nvPr>
        </p:nvSpPr>
        <p:spPr>
          <a:xfrm>
            <a:off x="395288" y="1341438"/>
            <a:ext cx="8229600" cy="4525962"/>
          </a:xfrm>
        </p:spPr>
        <p:txBody>
          <a:bodyPr/>
          <a:lstStyle/>
          <a:p>
            <a:pPr eaLnBrk="1" hangingPunct="1"/>
            <a:r>
              <a:rPr lang="en-GB" sz="3200" smtClean="0">
                <a:latin typeface="Arial" charset="0"/>
                <a:cs typeface="Arial" charset="0"/>
              </a:rPr>
              <a:t>Genetic screening is a scientific test used to </a:t>
            </a:r>
            <a:r>
              <a:rPr lang="en-GB" sz="3200" b="1" smtClean="0">
                <a:solidFill>
                  <a:srgbClr val="FF0000"/>
                </a:solidFill>
                <a:latin typeface="Arial" charset="0"/>
                <a:cs typeface="Arial" charset="0"/>
              </a:rPr>
              <a:t>determine if a person has a problem with their chromosomes or genes.</a:t>
            </a:r>
            <a:r>
              <a:rPr lang="en-GB" sz="3200" smtClean="0">
                <a:latin typeface="Arial" charset="0"/>
                <a:cs typeface="Arial" charset="0"/>
              </a:rPr>
              <a:t>  It may be used to reduce the incidence of diseases or conditions caused by genetic problems. </a:t>
            </a:r>
          </a:p>
        </p:txBody>
      </p:sp>
      <p:pic>
        <p:nvPicPr>
          <p:cNvPr id="28676" name="Picture 5" descr="MC900383840[1]">
            <a:hlinkClick r:id="rId3"/>
          </p:cNvPr>
          <p:cNvPicPr>
            <a:picLocks noChangeAspect="1" noChangeArrowheads="1"/>
          </p:cNvPicPr>
          <p:nvPr/>
        </p:nvPicPr>
        <p:blipFill>
          <a:blip r:embed="rId4" cstate="print"/>
          <a:srcRect/>
          <a:stretch>
            <a:fillRect/>
          </a:stretch>
        </p:blipFill>
        <p:spPr bwMode="auto">
          <a:xfrm>
            <a:off x="7956550" y="188913"/>
            <a:ext cx="974725"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395288" y="928688"/>
            <a:ext cx="8229600" cy="5668962"/>
          </a:xfrm>
        </p:spPr>
        <p:txBody>
          <a:bodyPr/>
          <a:lstStyle/>
          <a:p>
            <a:pPr eaLnBrk="1" hangingPunct="1">
              <a:buFont typeface="Wingdings 2" pitchFamily="18" charset="2"/>
              <a:buNone/>
            </a:pPr>
            <a:r>
              <a:rPr lang="en-GB" sz="3200" smtClean="0">
                <a:latin typeface="Arial" charset="0"/>
                <a:cs typeface="Arial" charset="0"/>
              </a:rPr>
              <a:t> Genetic screening involves testing people for the presence of a particular allele or genetic condition.  It and can involve</a:t>
            </a:r>
          </a:p>
          <a:p>
            <a:pPr eaLnBrk="1" hangingPunct="1"/>
            <a:r>
              <a:rPr lang="en-GB" sz="3200" smtClean="0">
                <a:latin typeface="Arial" charset="0"/>
                <a:cs typeface="Arial" charset="0"/>
              </a:rPr>
              <a:t>individuals, </a:t>
            </a:r>
          </a:p>
          <a:p>
            <a:pPr eaLnBrk="1" hangingPunct="1"/>
            <a:r>
              <a:rPr lang="en-GB" sz="3200" smtClean="0">
                <a:latin typeface="Arial" charset="0"/>
                <a:cs typeface="Arial" charset="0"/>
              </a:rPr>
              <a:t>targeted groups or </a:t>
            </a:r>
          </a:p>
          <a:p>
            <a:pPr eaLnBrk="1" hangingPunct="1"/>
            <a:r>
              <a:rPr lang="en-GB" sz="3200" smtClean="0">
                <a:latin typeface="Arial" charset="0"/>
                <a:cs typeface="Arial" charset="0"/>
              </a:rPr>
              <a:t>whole populations. </a:t>
            </a:r>
          </a:p>
          <a:p>
            <a:pPr eaLnBrk="1" hangingPunct="1"/>
            <a:endParaRPr lang="en-GB" sz="3200" smtClean="0">
              <a:latin typeface="Arial" charset="0"/>
              <a:cs typeface="Arial" charset="0"/>
            </a:endParaRPr>
          </a:p>
          <a:p>
            <a:pPr eaLnBrk="1" hangingPunct="1"/>
            <a:endParaRPr lang="en-GB" sz="3200" smtClean="0">
              <a:latin typeface="Arial" charset="0"/>
              <a:cs typeface="Arial" charset="0"/>
            </a:endParaRPr>
          </a:p>
          <a:p>
            <a:pPr algn="ctr" eaLnBrk="1" hangingPunct="1">
              <a:buFont typeface="Wingdings 2" pitchFamily="18" charset="2"/>
              <a:buNone/>
            </a:pPr>
            <a:r>
              <a:rPr lang="en-GB" sz="3200" b="1" smtClean="0">
                <a:solidFill>
                  <a:srgbClr val="FF0000"/>
                </a:solidFill>
                <a:latin typeface="Arial" charset="0"/>
                <a:cs typeface="Arial" charset="0"/>
              </a:rPr>
              <a:t>It is a particular issue for pregnant mothers and their partners. </a:t>
            </a:r>
            <a:endParaRPr lang="en-GB" sz="3200" smtClean="0">
              <a:latin typeface="Arial" charset="0"/>
              <a:cs typeface="Arial" charset="0"/>
            </a:endParaRPr>
          </a:p>
        </p:txBody>
      </p:sp>
      <p:pic>
        <p:nvPicPr>
          <p:cNvPr id="29698" name="Picture 5" descr="genetic screening 1.htm"/>
          <p:cNvPicPr>
            <a:picLocks noChangeAspect="1"/>
          </p:cNvPicPr>
          <p:nvPr/>
        </p:nvPicPr>
        <p:blipFill>
          <a:blip r:embed="rId2" cstate="print"/>
          <a:srcRect/>
          <a:stretch>
            <a:fillRect/>
          </a:stretch>
        </p:blipFill>
        <p:spPr bwMode="auto">
          <a:xfrm>
            <a:off x="5286375" y="2474913"/>
            <a:ext cx="2643188"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mortazavi2011022011194318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down-syndrome"/>
          <p:cNvPicPr>
            <a:picLocks noChangeAspect="1" noChangeArrowheads="1"/>
          </p:cNvPicPr>
          <p:nvPr/>
        </p:nvPicPr>
        <p:blipFill>
          <a:blip r:embed="rId2" cstate="print"/>
          <a:srcRect t="35300"/>
          <a:stretch>
            <a:fillRect/>
          </a:stretch>
        </p:blipFill>
        <p:spPr bwMode="auto">
          <a:xfrm>
            <a:off x="0" y="0"/>
            <a:ext cx="9144000" cy="5915025"/>
          </a:xfrm>
          <a:prstGeom prst="rect">
            <a:avLst/>
          </a:prstGeom>
          <a:noFill/>
          <a:ln w="9525">
            <a:noFill/>
            <a:miter lim="800000"/>
            <a:headEnd/>
            <a:tailEnd/>
          </a:ln>
        </p:spPr>
      </p:pic>
      <p:sp>
        <p:nvSpPr>
          <p:cNvPr id="31746" name="Content Placeholder 2"/>
          <p:cNvSpPr>
            <a:spLocks noGrp="1"/>
          </p:cNvSpPr>
          <p:nvPr>
            <p:ph idx="1"/>
          </p:nvPr>
        </p:nvSpPr>
        <p:spPr>
          <a:xfrm>
            <a:off x="0" y="2997200"/>
            <a:ext cx="8964613" cy="3600450"/>
          </a:xfrm>
        </p:spPr>
        <p:txBody>
          <a:bodyPr/>
          <a:lstStyle/>
          <a:p>
            <a:pPr eaLnBrk="1" hangingPunct="1">
              <a:buFont typeface="Wingdings 2" pitchFamily="18" charset="2"/>
              <a:buNone/>
            </a:pPr>
            <a:r>
              <a:rPr lang="en-GB" sz="3200" smtClean="0">
                <a:latin typeface="Arial" charset="0"/>
                <a:cs typeface="Arial" charset="0"/>
              </a:rPr>
              <a:t>	</a:t>
            </a:r>
            <a:r>
              <a:rPr lang="en-GB" sz="3200" b="1" smtClean="0">
                <a:solidFill>
                  <a:schemeClr val="bg1"/>
                </a:solidFill>
                <a:latin typeface="Arial" charset="0"/>
                <a:cs typeface="Arial" charset="0"/>
              </a:rPr>
              <a:t>Targeted groups may be</a:t>
            </a:r>
            <a:r>
              <a:rPr lang="en-GB" sz="3200" b="1" smtClean="0">
                <a:solidFill>
                  <a:srgbClr val="FF0000"/>
                </a:solidFill>
                <a:latin typeface="Arial" charset="0"/>
                <a:cs typeface="Arial" charset="0"/>
              </a:rPr>
              <a:t> </a:t>
            </a:r>
          </a:p>
          <a:p>
            <a:pPr eaLnBrk="1" hangingPunct="1">
              <a:buFont typeface="Wingdings 2" pitchFamily="18" charset="2"/>
              <a:buNone/>
            </a:pPr>
            <a:r>
              <a:rPr lang="en-GB" sz="3200" smtClean="0">
                <a:latin typeface="Arial" charset="0"/>
                <a:cs typeface="Arial" charset="0"/>
              </a:rPr>
              <a:t>	</a:t>
            </a:r>
            <a:r>
              <a:rPr lang="en-GB" sz="3200" b="1" smtClean="0">
                <a:solidFill>
                  <a:schemeClr val="bg1"/>
                </a:solidFill>
                <a:latin typeface="Arial" charset="0"/>
                <a:cs typeface="Arial" charset="0"/>
              </a:rPr>
              <a:t>those where the probability of having                        (or passing on) a particular condition is high</a:t>
            </a:r>
          </a:p>
          <a:p>
            <a:pPr eaLnBrk="1" hangingPunct="1">
              <a:buFont typeface="Wingdings 2" pitchFamily="18" charset="2"/>
              <a:buNone/>
            </a:pPr>
            <a:r>
              <a:rPr lang="en-GB" sz="3200" smtClean="0">
                <a:solidFill>
                  <a:schemeClr val="bg1"/>
                </a:solidFill>
                <a:latin typeface="Arial" charset="0"/>
                <a:cs typeface="Arial" charset="0"/>
              </a:rPr>
              <a:t>	examples include:</a:t>
            </a:r>
          </a:p>
          <a:p>
            <a:pPr eaLnBrk="1" hangingPunct="1">
              <a:buFont typeface="Wingdings 2" pitchFamily="18" charset="2"/>
              <a:buNone/>
            </a:pPr>
            <a:r>
              <a:rPr lang="en-GB" sz="3200" smtClean="0">
                <a:solidFill>
                  <a:schemeClr val="bg1"/>
                </a:solidFill>
                <a:latin typeface="Arial" charset="0"/>
                <a:cs typeface="Arial" charset="0"/>
              </a:rPr>
              <a:t>	</a:t>
            </a:r>
            <a:r>
              <a:rPr lang="en-GB" sz="3200" b="1" smtClean="0">
                <a:solidFill>
                  <a:srgbClr val="FF3300"/>
                </a:solidFill>
                <a:latin typeface="Arial" charset="0"/>
                <a:cs typeface="Arial" charset="0"/>
              </a:rPr>
              <a:t>screening for breast cancer and </a:t>
            </a:r>
          </a:p>
          <a:p>
            <a:pPr eaLnBrk="1" hangingPunct="1">
              <a:buFont typeface="Wingdings 2" pitchFamily="18" charset="2"/>
              <a:buNone/>
            </a:pPr>
            <a:r>
              <a:rPr lang="en-GB" sz="3200" b="1" smtClean="0">
                <a:solidFill>
                  <a:srgbClr val="FF3300"/>
                </a:solidFill>
                <a:latin typeface="Arial" charset="0"/>
                <a:cs typeface="Arial" charset="0"/>
              </a:rPr>
              <a:t>	Down syndrome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p:cNvSpPr>
          <p:nvPr/>
        </p:nvSpPr>
        <p:spPr bwMode="auto">
          <a:xfrm>
            <a:off x="0" y="1052513"/>
            <a:ext cx="5940425" cy="4321175"/>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None/>
            </a:pPr>
            <a:r>
              <a:rPr lang="en-GB" sz="4000" b="0"/>
              <a:t>	Women in a family where the presence of particular genes </a:t>
            </a:r>
          </a:p>
          <a:p>
            <a:pPr marL="273050" indent="-273050">
              <a:spcBef>
                <a:spcPct val="20000"/>
              </a:spcBef>
              <a:buClr>
                <a:srgbClr val="0BD0D9"/>
              </a:buClr>
              <a:buSzPct val="95000"/>
              <a:buFont typeface="Wingdings 2" pitchFamily="18" charset="2"/>
              <a:buNone/>
            </a:pPr>
            <a:r>
              <a:rPr lang="en-GB" sz="4000" b="0"/>
              <a:t> (BRCA 1 and BRCA2) may indicate a high chance of suffering from breast cancer.</a:t>
            </a:r>
          </a:p>
        </p:txBody>
      </p:sp>
      <p:pic>
        <p:nvPicPr>
          <p:cNvPr id="32771" name="Picture 4" descr="brca-genes"/>
          <p:cNvPicPr>
            <a:picLocks noChangeAspect="1" noChangeArrowheads="1"/>
          </p:cNvPicPr>
          <p:nvPr/>
        </p:nvPicPr>
        <p:blipFill>
          <a:blip r:embed="rId2" cstate="print"/>
          <a:srcRect/>
          <a:stretch>
            <a:fillRect/>
          </a:stretch>
        </p:blipFill>
        <p:spPr bwMode="auto">
          <a:xfrm>
            <a:off x="5795963" y="1412875"/>
            <a:ext cx="3268662" cy="3529013"/>
          </a:xfrm>
          <a:prstGeom prst="rect">
            <a:avLst/>
          </a:prstGeom>
          <a:noFill/>
          <a:ln w="9525">
            <a:noFill/>
            <a:miter lim="800000"/>
            <a:headEnd/>
            <a:tailEnd/>
          </a:ln>
        </p:spPr>
      </p:pic>
      <p:pic>
        <p:nvPicPr>
          <p:cNvPr id="32773" name="Picture 5" descr="MC900383840[1]">
            <a:hlinkClick r:id="rId3"/>
          </p:cNvPr>
          <p:cNvPicPr>
            <a:picLocks noChangeAspect="1" noChangeArrowheads="1"/>
          </p:cNvPicPr>
          <p:nvPr/>
        </p:nvPicPr>
        <p:blipFill>
          <a:blip r:embed="rId4" cstate="print"/>
          <a:srcRect/>
          <a:stretch>
            <a:fillRect/>
          </a:stretch>
        </p:blipFill>
        <p:spPr bwMode="auto">
          <a:xfrm>
            <a:off x="4140200" y="5013325"/>
            <a:ext cx="1243013" cy="14366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357188" y="1357313"/>
            <a:ext cx="8229600" cy="4525962"/>
          </a:xfrm>
        </p:spPr>
        <p:txBody>
          <a:bodyPr/>
          <a:lstStyle/>
          <a:p>
            <a:pPr eaLnBrk="1" hangingPunct="1"/>
            <a:r>
              <a:rPr lang="en-GB" sz="3600" b="1" smtClean="0">
                <a:latin typeface="Arial" charset="0"/>
                <a:cs typeface="Arial" charset="0"/>
              </a:rPr>
              <a:t>Learning outcomes:</a:t>
            </a:r>
          </a:p>
          <a:p>
            <a:pPr eaLnBrk="1" hangingPunct="1">
              <a:buFont typeface="Wingdings 2" pitchFamily="18" charset="2"/>
              <a:buNone/>
            </a:pPr>
            <a:endParaRPr lang="en-GB" smtClean="0">
              <a:latin typeface="Arial" charset="0"/>
              <a:cs typeface="Arial" charset="0"/>
            </a:endParaRPr>
          </a:p>
          <a:p>
            <a:pPr eaLnBrk="1" hangingPunct="1">
              <a:buFont typeface="Wingdings 2" pitchFamily="18" charset="2"/>
              <a:buNone/>
            </a:pPr>
            <a:r>
              <a:rPr lang="en-GB" smtClean="0">
                <a:latin typeface="Arial" charset="0"/>
                <a:cs typeface="Arial" charset="0"/>
              </a:rPr>
              <a:t>2.5.2 understand that mutations are random changes in the: </a:t>
            </a:r>
          </a:p>
          <a:p>
            <a:pPr eaLnBrk="1" hangingPunct="1">
              <a:buFont typeface="Wingdings 2" pitchFamily="18" charset="2"/>
              <a:buNone/>
            </a:pPr>
            <a:r>
              <a:rPr lang="en-GB" smtClean="0">
                <a:latin typeface="Arial" charset="0"/>
                <a:cs typeface="Arial" charset="0"/>
              </a:rPr>
              <a:t>− number of chromosomes (Down Syndrome); or </a:t>
            </a:r>
          </a:p>
          <a:p>
            <a:pPr eaLnBrk="1" hangingPunct="1">
              <a:buFont typeface="Wingdings 2" pitchFamily="18" charset="2"/>
              <a:buNone/>
            </a:pPr>
            <a:r>
              <a:rPr lang="en-GB" smtClean="0">
                <a:latin typeface="Arial" charset="0"/>
                <a:cs typeface="Arial" charset="0"/>
              </a:rPr>
              <a:t>− structure of genes </a:t>
            </a:r>
            <a:r>
              <a:rPr lang="en-GB" b="1" i="1" smtClean="0">
                <a:latin typeface="Arial" charset="0"/>
                <a:cs typeface="Arial" charset="0"/>
              </a:rPr>
              <a:t>(haemophilia) </a:t>
            </a:r>
          </a:p>
          <a:p>
            <a:pPr eaLnBrk="1" hangingPunct="1"/>
            <a:endParaRPr lang="en-GB" smtClean="0">
              <a:latin typeface="Arial" charset="0"/>
              <a:cs typeface="Arial" charset="0"/>
            </a:endParaRPr>
          </a:p>
          <a:p>
            <a:pPr eaLnBrk="1" hangingPunct="1"/>
            <a:r>
              <a:rPr lang="en-GB" smtClean="0">
                <a:latin typeface="Arial" charset="0"/>
                <a:cs typeface="Arial" charset="0"/>
              </a:rPr>
              <a:t>and can be triggered by environmental factors, such as UV light causing skin cancer;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baby-foot-pregnancy"/>
          <p:cNvPicPr>
            <a:picLocks noChangeAspect="1" noChangeArrowheads="1"/>
          </p:cNvPicPr>
          <p:nvPr/>
        </p:nvPicPr>
        <p:blipFill>
          <a:blip r:embed="rId2" cstate="print"/>
          <a:srcRect/>
          <a:stretch>
            <a:fillRect/>
          </a:stretch>
        </p:blipFill>
        <p:spPr bwMode="auto">
          <a:xfrm>
            <a:off x="3924300" y="333375"/>
            <a:ext cx="5133975" cy="6308725"/>
          </a:xfrm>
          <a:prstGeom prst="rect">
            <a:avLst/>
          </a:prstGeom>
          <a:noFill/>
          <a:ln w="9525">
            <a:noFill/>
            <a:miter lim="800000"/>
            <a:headEnd/>
            <a:tailEnd/>
          </a:ln>
        </p:spPr>
      </p:pic>
      <p:sp>
        <p:nvSpPr>
          <p:cNvPr id="33794" name="Content Placeholder 2"/>
          <p:cNvSpPr>
            <a:spLocks/>
          </p:cNvSpPr>
          <p:nvPr/>
        </p:nvSpPr>
        <p:spPr bwMode="auto">
          <a:xfrm>
            <a:off x="-381000" y="265113"/>
            <a:ext cx="4356100" cy="6592887"/>
          </a:xfrm>
          <a:prstGeom prst="rect">
            <a:avLst/>
          </a:prstGeom>
          <a:noFill/>
          <a:ln w="9525">
            <a:noFill/>
            <a:miter lim="800000"/>
            <a:headEnd/>
            <a:tailEnd/>
          </a:ln>
        </p:spPr>
        <p:txBody>
          <a:bodyPr/>
          <a:lstStyle/>
          <a:p>
            <a:pPr marL="514350" indent="-514350" algn="ctr">
              <a:spcBef>
                <a:spcPct val="20000"/>
              </a:spcBef>
              <a:buClr>
                <a:srgbClr val="0BD0D9"/>
              </a:buClr>
              <a:buSzPct val="95000"/>
              <a:buFont typeface="Calibri" pitchFamily="34" charset="0"/>
              <a:buNone/>
            </a:pPr>
            <a:endParaRPr lang="en-GB" sz="3200" b="0"/>
          </a:p>
          <a:p>
            <a:pPr marL="514350" indent="-514350">
              <a:spcBef>
                <a:spcPct val="20000"/>
              </a:spcBef>
              <a:buClr>
                <a:srgbClr val="0BD0D9"/>
              </a:buClr>
              <a:buSzPct val="95000"/>
              <a:buFont typeface="Wingdings 2" pitchFamily="18" charset="2"/>
              <a:buNone/>
            </a:pPr>
            <a:r>
              <a:rPr lang="en-GB" sz="3200" b="0"/>
              <a:t>	An </a:t>
            </a:r>
            <a:r>
              <a:rPr lang="en-GB" sz="3200">
                <a:solidFill>
                  <a:srgbClr val="FF0000"/>
                </a:solidFill>
              </a:rPr>
              <a:t>amniocentesis</a:t>
            </a:r>
            <a:r>
              <a:rPr lang="en-GB" sz="3200" b="0"/>
              <a:t> test is offered to pregnant women in the UK but is probably more important for older mothers, </a:t>
            </a:r>
            <a:r>
              <a:rPr lang="en-GB" sz="3200">
                <a:solidFill>
                  <a:srgbClr val="FF3300"/>
                </a:solidFill>
              </a:rPr>
              <a:t>since the chance of having a baby with Down syndrome increases with increasing age.</a:t>
            </a:r>
          </a:p>
        </p:txBody>
      </p:sp>
      <p:pic>
        <p:nvPicPr>
          <p:cNvPr id="33795" name="Picture 5" descr="MC900383840[1]">
            <a:hlinkClick r:id="rId3"/>
          </p:cNvPr>
          <p:cNvPicPr>
            <a:picLocks noChangeAspect="1" noChangeArrowheads="1"/>
          </p:cNvPicPr>
          <p:nvPr/>
        </p:nvPicPr>
        <p:blipFill>
          <a:blip r:embed="rId4" cstate="print"/>
          <a:srcRect/>
          <a:stretch>
            <a:fillRect/>
          </a:stretch>
        </p:blipFill>
        <p:spPr bwMode="auto">
          <a:xfrm>
            <a:off x="1619250" y="-100013"/>
            <a:ext cx="808038" cy="104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4294967295"/>
          </p:nvPr>
        </p:nvSpPr>
        <p:spPr>
          <a:xfrm>
            <a:off x="177800" y="476250"/>
            <a:ext cx="8786813" cy="6381750"/>
          </a:xfrm>
        </p:spPr>
        <p:txBody>
          <a:bodyPr/>
          <a:lstStyle/>
          <a:p>
            <a:pPr eaLnBrk="1" hangingPunct="1">
              <a:buFont typeface="Wingdings 2" pitchFamily="18" charset="2"/>
              <a:buNone/>
            </a:pPr>
            <a:endParaRPr lang="en-GB" sz="3600" smtClean="0">
              <a:latin typeface="Arial" charset="0"/>
              <a:cs typeface="Arial" charset="0"/>
            </a:endParaRPr>
          </a:p>
          <a:p>
            <a:pPr eaLnBrk="1" hangingPunct="1">
              <a:buFont typeface="Wingdings 2" pitchFamily="18" charset="2"/>
              <a:buNone/>
            </a:pPr>
            <a:r>
              <a:rPr lang="en-GB" sz="3600" smtClean="0">
                <a:latin typeface="Arial" charset="0"/>
                <a:cs typeface="Arial" charset="0"/>
              </a:rPr>
              <a:t>In genetic screening for Down syndrome:</a:t>
            </a:r>
          </a:p>
          <a:p>
            <a:pPr eaLnBrk="1" hangingPunct="1">
              <a:buFont typeface="Wingdings 2" pitchFamily="18" charset="2"/>
              <a:buNone/>
            </a:pPr>
            <a:endParaRPr lang="en-GB" sz="1800" smtClean="0">
              <a:latin typeface="Arial" charset="0"/>
              <a:cs typeface="Arial" charset="0"/>
            </a:endParaRPr>
          </a:p>
          <a:p>
            <a:pPr eaLnBrk="1" hangingPunct="1">
              <a:buFont typeface="Calibri" pitchFamily="34" charset="0"/>
              <a:buAutoNum type="arabicPeriod"/>
            </a:pPr>
            <a:r>
              <a:rPr lang="en-GB" sz="3600" smtClean="0">
                <a:latin typeface="Arial" charset="0"/>
                <a:cs typeface="Arial" charset="0"/>
              </a:rPr>
              <a:t> Cells are taken from </a:t>
            </a:r>
            <a:r>
              <a:rPr lang="en-GB" sz="3600" b="1" smtClean="0">
                <a:solidFill>
                  <a:srgbClr val="FF0000"/>
                </a:solidFill>
                <a:latin typeface="Arial" charset="0"/>
                <a:cs typeface="Arial" charset="0"/>
              </a:rPr>
              <a:t>the amniotic fluid </a:t>
            </a:r>
            <a:r>
              <a:rPr lang="en-GB" sz="3600" smtClean="0">
                <a:latin typeface="Arial" charset="0"/>
                <a:cs typeface="Arial" charset="0"/>
              </a:rPr>
              <a:t>surrounding the baby in the uterus.</a:t>
            </a:r>
          </a:p>
          <a:p>
            <a:pPr eaLnBrk="1" hangingPunct="1">
              <a:buFont typeface="Calibri" pitchFamily="34" charset="0"/>
              <a:buAutoNum type="arabicPeriod"/>
            </a:pPr>
            <a:r>
              <a:rPr lang="en-GB" sz="3600" smtClean="0">
                <a:latin typeface="Arial" charset="0"/>
                <a:cs typeface="Arial" charset="0"/>
              </a:rPr>
              <a:t>The cells are allowed to </a:t>
            </a:r>
            <a:r>
              <a:rPr lang="en-GB" sz="3600" b="1" smtClean="0">
                <a:solidFill>
                  <a:srgbClr val="FF3300"/>
                </a:solidFill>
                <a:latin typeface="Arial" charset="0"/>
                <a:cs typeface="Arial" charset="0"/>
              </a:rPr>
              <a:t>multiply in laboratory conditions.</a:t>
            </a:r>
          </a:p>
          <a:p>
            <a:pPr eaLnBrk="1" hangingPunct="1">
              <a:buFont typeface="Calibri" pitchFamily="34" charset="0"/>
              <a:buAutoNum type="arabicPeriod"/>
            </a:pPr>
            <a:r>
              <a:rPr lang="en-GB" sz="3600" smtClean="0">
                <a:latin typeface="Arial" charset="0"/>
                <a:cs typeface="Arial" charset="0"/>
              </a:rPr>
              <a:t>The </a:t>
            </a:r>
            <a:r>
              <a:rPr lang="en-GB" sz="3600" b="1" smtClean="0">
                <a:solidFill>
                  <a:srgbClr val="FF0000"/>
                </a:solidFill>
                <a:latin typeface="Arial" charset="0"/>
                <a:cs typeface="Arial" charset="0"/>
              </a:rPr>
              <a:t>chromosomes</a:t>
            </a:r>
            <a:r>
              <a:rPr lang="en-GB" sz="3600" smtClean="0">
                <a:latin typeface="Arial" charset="0"/>
                <a:cs typeface="Arial" charset="0"/>
              </a:rPr>
              <a:t> in the cell nucleus are examined to see if the developing foetus has the condition.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pr7_amnio"/>
          <p:cNvPicPr>
            <a:picLocks noChangeAspect="1" noChangeArrowheads="1"/>
          </p:cNvPicPr>
          <p:nvPr/>
        </p:nvPicPr>
        <p:blipFill>
          <a:blip r:embed="rId2" cstate="print"/>
          <a:srcRect/>
          <a:stretch>
            <a:fillRect/>
          </a:stretch>
        </p:blipFill>
        <p:spPr bwMode="auto">
          <a:xfrm>
            <a:off x="0" y="0"/>
            <a:ext cx="9144000" cy="765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6" name="Rectangle 1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36875" name="Picture 11"/>
          <p:cNvPicPr>
            <a:picLocks noChangeAspect="1" noChangeArrowheads="1"/>
          </p:cNvPicPr>
          <p:nvPr/>
        </p:nvPicPr>
        <p:blipFill>
          <a:blip r:embed="rId2" cstate="print"/>
          <a:srcRect/>
          <a:stretch>
            <a:fillRect/>
          </a:stretch>
        </p:blipFill>
        <p:spPr bwMode="auto">
          <a:xfrm>
            <a:off x="900113" y="1258888"/>
            <a:ext cx="6624637" cy="5599112"/>
          </a:xfrm>
          <a:prstGeom prst="rect">
            <a:avLst/>
          </a:prstGeom>
          <a:noFill/>
        </p:spPr>
      </p:pic>
      <p:sp>
        <p:nvSpPr>
          <p:cNvPr id="36865" name="Title 1"/>
          <p:cNvSpPr>
            <a:spLocks noGrp="1"/>
          </p:cNvSpPr>
          <p:nvPr>
            <p:ph type="title"/>
          </p:nvPr>
        </p:nvSpPr>
        <p:spPr>
          <a:xfrm>
            <a:off x="0" y="-142875"/>
            <a:ext cx="9429750" cy="1143000"/>
          </a:xfrm>
        </p:spPr>
        <p:txBody>
          <a:bodyPr/>
          <a:lstStyle/>
          <a:p>
            <a:pPr algn="ctr" eaLnBrk="1" hangingPunct="1"/>
            <a:r>
              <a:rPr lang="en-GB" sz="3600" b="1" smtClean="0">
                <a:latin typeface="Arial" charset="0"/>
                <a:cs typeface="Arial" charset="0"/>
              </a:rPr>
              <a:t>Genetic screening for Down syndrome</a:t>
            </a:r>
          </a:p>
        </p:txBody>
      </p:sp>
      <p:sp>
        <p:nvSpPr>
          <p:cNvPr id="36869" name="Text Box 5"/>
          <p:cNvSpPr txBox="1">
            <a:spLocks noChangeArrowheads="1"/>
          </p:cNvSpPr>
          <p:nvPr/>
        </p:nvSpPr>
        <p:spPr bwMode="auto">
          <a:xfrm>
            <a:off x="3419475" y="1268413"/>
            <a:ext cx="1639888" cy="366712"/>
          </a:xfrm>
          <a:prstGeom prst="rect">
            <a:avLst/>
          </a:prstGeom>
          <a:noFill/>
          <a:ln w="9525">
            <a:noFill/>
            <a:miter lim="800000"/>
            <a:headEnd/>
            <a:tailEnd/>
          </a:ln>
          <a:effectLst/>
        </p:spPr>
        <p:txBody>
          <a:bodyPr>
            <a:spAutoFit/>
          </a:bodyPr>
          <a:lstStyle/>
          <a:p>
            <a:pPr algn="ctr">
              <a:spcBef>
                <a:spcPct val="50000"/>
              </a:spcBef>
            </a:pPr>
            <a:r>
              <a:rPr lang="en-GB" b="0"/>
              <a:t>uterine wall</a:t>
            </a:r>
          </a:p>
        </p:txBody>
      </p:sp>
      <p:sp>
        <p:nvSpPr>
          <p:cNvPr id="36870" name="Text Box 6"/>
          <p:cNvSpPr txBox="1">
            <a:spLocks noChangeArrowheads="1"/>
          </p:cNvSpPr>
          <p:nvPr/>
        </p:nvSpPr>
        <p:spPr bwMode="auto">
          <a:xfrm>
            <a:off x="3546475" y="1700213"/>
            <a:ext cx="1639888" cy="366712"/>
          </a:xfrm>
          <a:prstGeom prst="rect">
            <a:avLst/>
          </a:prstGeom>
          <a:noFill/>
          <a:ln w="9525">
            <a:noFill/>
            <a:miter lim="800000"/>
            <a:headEnd/>
            <a:tailEnd/>
          </a:ln>
          <a:effectLst/>
        </p:spPr>
        <p:txBody>
          <a:bodyPr>
            <a:spAutoFit/>
          </a:bodyPr>
          <a:lstStyle/>
          <a:p>
            <a:pPr algn="ctr">
              <a:spcBef>
                <a:spcPct val="50000"/>
              </a:spcBef>
            </a:pPr>
            <a:r>
              <a:rPr lang="en-GB" b="0"/>
              <a:t>placenta</a:t>
            </a:r>
          </a:p>
        </p:txBody>
      </p:sp>
      <p:sp>
        <p:nvSpPr>
          <p:cNvPr id="36871" name="Text Box 7"/>
          <p:cNvSpPr txBox="1">
            <a:spLocks noChangeArrowheads="1"/>
          </p:cNvSpPr>
          <p:nvPr/>
        </p:nvSpPr>
        <p:spPr bwMode="auto">
          <a:xfrm>
            <a:off x="3924300" y="3500438"/>
            <a:ext cx="1639888" cy="1465262"/>
          </a:xfrm>
          <a:prstGeom prst="rect">
            <a:avLst/>
          </a:prstGeom>
          <a:noFill/>
          <a:ln w="9525">
            <a:noFill/>
            <a:miter lim="800000"/>
            <a:headEnd/>
            <a:tailEnd/>
          </a:ln>
          <a:effectLst/>
        </p:spPr>
        <p:txBody>
          <a:bodyPr>
            <a:spAutoFit/>
          </a:bodyPr>
          <a:lstStyle/>
          <a:p>
            <a:pPr>
              <a:spcBef>
                <a:spcPct val="50000"/>
              </a:spcBef>
            </a:pPr>
            <a:r>
              <a:rPr lang="en-GB" b="0"/>
              <a:t>amniotic fluid containing cells shed by growing foetus</a:t>
            </a:r>
          </a:p>
        </p:txBody>
      </p:sp>
      <p:sp>
        <p:nvSpPr>
          <p:cNvPr id="36872" name="Text Box 8"/>
          <p:cNvSpPr txBox="1">
            <a:spLocks noChangeArrowheads="1"/>
          </p:cNvSpPr>
          <p:nvPr/>
        </p:nvSpPr>
        <p:spPr bwMode="auto">
          <a:xfrm>
            <a:off x="5292725" y="4797425"/>
            <a:ext cx="1639888" cy="366713"/>
          </a:xfrm>
          <a:prstGeom prst="rect">
            <a:avLst/>
          </a:prstGeom>
          <a:noFill/>
          <a:ln w="9525">
            <a:noFill/>
            <a:miter lim="800000"/>
            <a:headEnd/>
            <a:tailEnd/>
          </a:ln>
          <a:effectLst/>
        </p:spPr>
        <p:txBody>
          <a:bodyPr>
            <a:spAutoFit/>
          </a:bodyPr>
          <a:lstStyle/>
          <a:p>
            <a:pPr algn="ctr">
              <a:spcBef>
                <a:spcPct val="50000"/>
              </a:spcBef>
            </a:pPr>
            <a:r>
              <a:rPr lang="en-GB" b="0"/>
              <a:t>cells</a:t>
            </a:r>
          </a:p>
        </p:txBody>
      </p:sp>
      <p:sp>
        <p:nvSpPr>
          <p:cNvPr id="36874" name="Text Box 10"/>
          <p:cNvSpPr txBox="1">
            <a:spLocks noChangeArrowheads="1"/>
          </p:cNvSpPr>
          <p:nvPr/>
        </p:nvSpPr>
        <p:spPr bwMode="auto">
          <a:xfrm>
            <a:off x="6838950" y="1341438"/>
            <a:ext cx="2305050" cy="1465262"/>
          </a:xfrm>
          <a:prstGeom prst="rect">
            <a:avLst/>
          </a:prstGeom>
          <a:noFill/>
          <a:ln w="9525">
            <a:noFill/>
            <a:miter lim="800000"/>
            <a:headEnd/>
            <a:tailEnd/>
          </a:ln>
          <a:effectLst/>
        </p:spPr>
        <p:txBody>
          <a:bodyPr>
            <a:spAutoFit/>
          </a:bodyPr>
          <a:lstStyle/>
          <a:p>
            <a:pPr>
              <a:spcBef>
                <a:spcPct val="50000"/>
              </a:spcBef>
            </a:pPr>
            <a:r>
              <a:rPr lang="en-GB" b="0" dirty="0"/>
              <a:t>Syringe and needle are used to obtain 30 to 40 cm</a:t>
            </a:r>
            <a:r>
              <a:rPr lang="en-GB" b="0" baseline="30000" dirty="0"/>
              <a:t>3</a:t>
            </a:r>
            <a:r>
              <a:rPr lang="en-GB" b="0" dirty="0"/>
              <a:t> of clear fluid containing foetal cells</a:t>
            </a:r>
          </a:p>
        </p:txBody>
      </p:sp>
      <p:sp>
        <p:nvSpPr>
          <p:cNvPr id="10" name="Text Box 10"/>
          <p:cNvSpPr txBox="1">
            <a:spLocks noChangeArrowheads="1"/>
          </p:cNvSpPr>
          <p:nvPr/>
        </p:nvSpPr>
        <p:spPr bwMode="auto">
          <a:xfrm>
            <a:off x="5857884" y="5648942"/>
            <a:ext cx="3214678" cy="923330"/>
          </a:xfrm>
          <a:prstGeom prst="rect">
            <a:avLst/>
          </a:prstGeom>
          <a:noFill/>
          <a:ln w="9525">
            <a:noFill/>
            <a:miter lim="800000"/>
            <a:headEnd/>
            <a:tailEnd/>
          </a:ln>
          <a:effectLst/>
        </p:spPr>
        <p:txBody>
          <a:bodyPr wrap="square">
            <a:spAutoFit/>
          </a:bodyPr>
          <a:lstStyle/>
          <a:p>
            <a:pPr>
              <a:spcBef>
                <a:spcPct val="50000"/>
              </a:spcBef>
            </a:pPr>
            <a:r>
              <a:rPr lang="en-GB" b="0" dirty="0" smtClean="0"/>
              <a:t>Cells grown and tested            </a:t>
            </a:r>
            <a:r>
              <a:rPr lang="en-GB" b="0" dirty="0" smtClean="0"/>
              <a:t>for the presence of                     3 copies of chromosome 21</a:t>
            </a:r>
            <a:endParaRPr lang="en-GB" b="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p:cNvSpPr>
          <p:nvPr/>
        </p:nvSpPr>
        <p:spPr bwMode="auto">
          <a:xfrm>
            <a:off x="177800" y="981075"/>
            <a:ext cx="8786813" cy="4824413"/>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None/>
            </a:pPr>
            <a:r>
              <a:rPr lang="en-GB" sz="3600" b="0"/>
              <a:t>Examples involving genetic screening of </a:t>
            </a:r>
            <a:r>
              <a:rPr lang="en-GB" sz="3600">
                <a:solidFill>
                  <a:schemeClr val="accent1"/>
                </a:solidFill>
              </a:rPr>
              <a:t>whole populations</a:t>
            </a:r>
            <a:r>
              <a:rPr lang="en-GB" sz="3600" b="0"/>
              <a:t> include:</a:t>
            </a:r>
          </a:p>
          <a:p>
            <a:pPr marL="273050" indent="-273050">
              <a:spcBef>
                <a:spcPct val="20000"/>
              </a:spcBef>
              <a:buClr>
                <a:srgbClr val="0BD0D9"/>
              </a:buClr>
              <a:buSzPct val="95000"/>
              <a:buFont typeface="Wingdings 2" pitchFamily="18" charset="2"/>
              <a:buNone/>
            </a:pPr>
            <a:r>
              <a:rPr lang="en-GB" sz="3600" b="0"/>
              <a:t>Newborn screening for </a:t>
            </a:r>
            <a:r>
              <a:rPr lang="en-GB" sz="3600">
                <a:solidFill>
                  <a:srgbClr val="FF3300"/>
                </a:solidFill>
              </a:rPr>
              <a:t>phenylketonuria</a:t>
            </a:r>
          </a:p>
          <a:p>
            <a:pPr marL="273050" indent="-273050">
              <a:spcBef>
                <a:spcPct val="20000"/>
              </a:spcBef>
              <a:buClr>
                <a:srgbClr val="0BD0D9"/>
              </a:buClr>
              <a:buSzPct val="95000"/>
              <a:buFont typeface="Wingdings 2" pitchFamily="18" charset="2"/>
              <a:buNone/>
            </a:pPr>
            <a:r>
              <a:rPr lang="en-GB" sz="3600" b="0"/>
              <a:t>Carrier screening for </a:t>
            </a:r>
            <a:r>
              <a:rPr lang="en-GB" sz="3600">
                <a:solidFill>
                  <a:srgbClr val="FF3300"/>
                </a:solidFill>
              </a:rPr>
              <a:t>sickle cell disease</a:t>
            </a:r>
          </a:p>
          <a:p>
            <a:pPr marL="273050" indent="-273050">
              <a:spcBef>
                <a:spcPct val="20000"/>
              </a:spcBef>
              <a:buClr>
                <a:srgbClr val="0BD0D9"/>
              </a:buClr>
              <a:buSzPct val="95000"/>
              <a:buFont typeface="Wingdings 2" pitchFamily="18" charset="2"/>
              <a:buNone/>
            </a:pPr>
            <a:endParaRPr lang="en-GB" sz="3600">
              <a:solidFill>
                <a:srgbClr val="FF3300"/>
              </a:solidFill>
            </a:endParaRPr>
          </a:p>
          <a:p>
            <a:pPr marL="273050" indent="-273050" algn="ctr">
              <a:spcBef>
                <a:spcPct val="20000"/>
              </a:spcBef>
              <a:buClr>
                <a:srgbClr val="0BD0D9"/>
              </a:buClr>
              <a:buSzPct val="95000"/>
              <a:buFont typeface="Wingdings 2" pitchFamily="18" charset="2"/>
              <a:buNone/>
            </a:pPr>
            <a:r>
              <a:rPr lang="en-GB" sz="3600">
                <a:solidFill>
                  <a:srgbClr val="FF3300"/>
                </a:solidFill>
              </a:rPr>
              <a:t>Both can be tested by taking                 a blood sample</a:t>
            </a:r>
          </a:p>
        </p:txBody>
      </p:sp>
      <p:sp>
        <p:nvSpPr>
          <p:cNvPr id="37891" name="Text Box 3"/>
          <p:cNvSpPr txBox="1">
            <a:spLocks noChangeArrowheads="1"/>
          </p:cNvSpPr>
          <p:nvPr/>
        </p:nvSpPr>
        <p:spPr bwMode="auto">
          <a:xfrm>
            <a:off x="158750" y="352425"/>
            <a:ext cx="2139950" cy="366713"/>
          </a:xfrm>
          <a:prstGeom prst="rect">
            <a:avLst/>
          </a:prstGeom>
          <a:noFill/>
          <a:ln w="9525">
            <a:noFill/>
            <a:miter lim="800000"/>
            <a:headEnd/>
            <a:tailEnd/>
          </a:ln>
          <a:effectLst/>
        </p:spPr>
        <p:txBody>
          <a:bodyPr wrap="none">
            <a:spAutoFit/>
          </a:bodyPr>
          <a:lstStyle/>
          <a:p>
            <a:r>
              <a:rPr lang="en-GB"/>
              <a:t>NOT IN BOOKLET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2" cstate="print"/>
          <a:srcRect/>
          <a:stretch>
            <a:fillRect/>
          </a:stretch>
        </p:blipFill>
        <p:spPr bwMode="auto">
          <a:xfrm>
            <a:off x="0" y="0"/>
            <a:ext cx="7235825" cy="6902450"/>
          </a:xfrm>
          <a:prstGeom prst="rect">
            <a:avLst/>
          </a:prstGeom>
          <a:noFill/>
          <a:ln w="9525">
            <a:noFill/>
            <a:miter lim="800000"/>
            <a:headEnd/>
            <a:tailEnd/>
          </a:ln>
        </p:spPr>
      </p:pic>
      <p:pic>
        <p:nvPicPr>
          <p:cNvPr id="38914" name="Picture 6" descr="bloodspot_test"/>
          <p:cNvPicPr>
            <a:picLocks noChangeAspect="1" noChangeArrowheads="1"/>
          </p:cNvPicPr>
          <p:nvPr/>
        </p:nvPicPr>
        <p:blipFill>
          <a:blip r:embed="rId3" cstate="print"/>
          <a:srcRect/>
          <a:stretch>
            <a:fillRect/>
          </a:stretch>
        </p:blipFill>
        <p:spPr bwMode="auto">
          <a:xfrm>
            <a:off x="5634038" y="2133600"/>
            <a:ext cx="3509962" cy="2120900"/>
          </a:xfrm>
          <a:prstGeom prst="rect">
            <a:avLst/>
          </a:prstGeom>
          <a:noFill/>
          <a:ln w="9525">
            <a:noFill/>
            <a:miter lim="800000"/>
            <a:headEnd/>
            <a:tailEnd/>
          </a:ln>
        </p:spPr>
      </p:pic>
      <p:sp>
        <p:nvSpPr>
          <p:cNvPr id="38915" name="WordArt 4"/>
          <p:cNvSpPr>
            <a:spLocks noChangeArrowheads="1" noChangeShapeType="1" noTextEdit="1"/>
          </p:cNvSpPr>
          <p:nvPr/>
        </p:nvSpPr>
        <p:spPr bwMode="auto">
          <a:xfrm>
            <a:off x="7092950" y="4724400"/>
            <a:ext cx="1571625"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00"/>
                </a:solidFill>
                <a:latin typeface="Arial Black"/>
              </a:rPr>
              <a:t>heel</a:t>
            </a:r>
          </a:p>
          <a:p>
            <a:pPr algn="ctr"/>
            <a:r>
              <a:rPr lang="en-US" sz="3600" kern="10">
                <a:ln w="9525">
                  <a:solidFill>
                    <a:srgbClr val="000000"/>
                  </a:solidFill>
                  <a:round/>
                  <a:headEnd/>
                  <a:tailEnd/>
                </a:ln>
                <a:solidFill>
                  <a:srgbClr val="99CC00"/>
                </a:solidFill>
                <a:latin typeface="Arial Black"/>
              </a:rPr>
              <a:t>test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7" descr="h9991348_001"/>
          <p:cNvPicPr>
            <a:picLocks noChangeAspect="1" noChangeArrowheads="1"/>
          </p:cNvPicPr>
          <p:nvPr/>
        </p:nvPicPr>
        <p:blipFill>
          <a:blip r:embed="rId2" cstate="print"/>
          <a:srcRect/>
          <a:stretch>
            <a:fillRect/>
          </a:stretch>
        </p:blipFill>
        <p:spPr bwMode="auto">
          <a:xfrm>
            <a:off x="0" y="893763"/>
            <a:ext cx="9144000" cy="5964237"/>
          </a:xfrm>
          <a:prstGeom prst="rect">
            <a:avLst/>
          </a:prstGeom>
          <a:noFill/>
          <a:ln w="9525">
            <a:noFill/>
            <a:miter lim="800000"/>
            <a:headEnd/>
            <a:tailEnd/>
          </a:ln>
        </p:spPr>
      </p:pic>
      <p:sp>
        <p:nvSpPr>
          <p:cNvPr id="39938" name="Text Box 8"/>
          <p:cNvSpPr txBox="1">
            <a:spLocks noChangeArrowheads="1"/>
          </p:cNvSpPr>
          <p:nvPr/>
        </p:nvSpPr>
        <p:spPr bwMode="auto">
          <a:xfrm>
            <a:off x="0" y="-26988"/>
            <a:ext cx="9180513" cy="1800226"/>
          </a:xfrm>
          <a:prstGeom prst="rect">
            <a:avLst/>
          </a:prstGeom>
          <a:solidFill>
            <a:schemeClr val="bg1"/>
          </a:solidFill>
          <a:ln w="9525">
            <a:noFill/>
            <a:miter lim="800000"/>
            <a:headEnd/>
            <a:tailEnd/>
          </a:ln>
        </p:spPr>
        <p:txBody>
          <a:bodyPr>
            <a:spAutoFit/>
          </a:bodyPr>
          <a:lstStyle/>
          <a:p>
            <a:pPr algn="ctr"/>
            <a:r>
              <a:rPr lang="en-GB" sz="2800" b="0"/>
              <a:t>RBCs change shape in low O</a:t>
            </a:r>
            <a:r>
              <a:rPr lang="en-GB" sz="2800" b="0" baseline="-25000"/>
              <a:t>2</a:t>
            </a:r>
            <a:r>
              <a:rPr lang="en-GB" sz="2800" b="0"/>
              <a:t> levels &amp; the sickled cells block blood vessels, causing death.</a:t>
            </a:r>
          </a:p>
          <a:p>
            <a:pPr algn="ctr"/>
            <a:r>
              <a:rPr lang="en-GB" sz="2800" b="0"/>
              <a:t>Carriers have both normal &amp; sickle cells, so have reduced symptoms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5"/>
            <a:ext cx="7758113" cy="1143000"/>
          </a:xfrm>
        </p:spPr>
        <p:txBody>
          <a:bodyPr>
            <a:normAutofit fontScale="90000"/>
          </a:bodyPr>
          <a:lstStyle/>
          <a:p>
            <a:pPr eaLnBrk="1" fontAlgn="auto" hangingPunct="1">
              <a:spcAft>
                <a:spcPts val="0"/>
              </a:spcAft>
              <a:defRPr/>
            </a:pPr>
            <a:r>
              <a:rPr lang="en-GB" b="1" dirty="0" smtClean="0"/>
              <a:t>Genetic screening – </a:t>
            </a:r>
            <a:br>
              <a:rPr lang="en-GB" b="1" dirty="0" smtClean="0"/>
            </a:br>
            <a:r>
              <a:rPr lang="en-GB" b="1" dirty="0" smtClean="0"/>
              <a:t>the ethical issues</a:t>
            </a:r>
            <a:endParaRPr lang="en-GB" b="1" dirty="0"/>
          </a:p>
        </p:txBody>
      </p:sp>
      <p:sp>
        <p:nvSpPr>
          <p:cNvPr id="3" name="Content Placeholder 2"/>
          <p:cNvSpPr>
            <a:spLocks noGrp="1"/>
          </p:cNvSpPr>
          <p:nvPr>
            <p:ph idx="1"/>
          </p:nvPr>
        </p:nvSpPr>
        <p:spPr>
          <a:xfrm>
            <a:off x="179388" y="1989138"/>
            <a:ext cx="8715375" cy="4389437"/>
          </a:xfrm>
        </p:spPr>
        <p:txBody>
          <a:bodyPr>
            <a:normAutofit/>
          </a:bodyPr>
          <a:lstStyle/>
          <a:p>
            <a:r>
              <a:rPr lang="en-GB" b="1" smtClean="0">
                <a:latin typeface="Constantia" pitchFamily="18" charset="0"/>
              </a:rPr>
              <a:t>Potential problems:</a:t>
            </a:r>
            <a:endParaRPr lang="en-GB" smtClean="0">
              <a:latin typeface="Constantia" pitchFamily="18" charset="0"/>
            </a:endParaRPr>
          </a:p>
          <a:p>
            <a:r>
              <a:rPr lang="en-GB" smtClean="0">
                <a:latin typeface="Constantia" pitchFamily="18" charset="0"/>
              </a:rPr>
              <a:t>Genetic tests cannot always identify the mutation, even when it is present. i.e. they are not 100% reliable.</a:t>
            </a:r>
          </a:p>
          <a:p>
            <a:r>
              <a:rPr lang="en-GB" smtClean="0">
                <a:latin typeface="Constantia" pitchFamily="18" charset="0"/>
              </a:rPr>
              <a:t>Detection of a mutated gene does not predict future symptoms. i.e. gives no indication of the severity or age of onset.  In some cases the person with the mutation will not develop the disease.</a:t>
            </a:r>
          </a:p>
          <a:p>
            <a:r>
              <a:rPr lang="en-GB" smtClean="0">
                <a:latin typeface="Constantia" pitchFamily="18" charset="0"/>
              </a:rPr>
              <a:t>There are considerations for insurance and employment.</a:t>
            </a:r>
          </a:p>
          <a:p>
            <a:r>
              <a:rPr lang="en-GB" smtClean="0">
                <a:latin typeface="Constantia" pitchFamily="18" charset="0"/>
              </a:rPr>
              <a:t>There is an emotional impact of discovering you have a mutation and concern for other family members.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7800" y="695325"/>
            <a:ext cx="8715375" cy="4389438"/>
          </a:xfrm>
        </p:spPr>
        <p:txBody>
          <a:bodyPr>
            <a:normAutofit fontScale="92500" lnSpcReduction="20000"/>
          </a:bodyPr>
          <a:lstStyle/>
          <a:p>
            <a:r>
              <a:rPr lang="en-GB" b="1" smtClean="0"/>
              <a:t>Potential problems:</a:t>
            </a:r>
            <a:endParaRPr lang="en-GB" smtClean="0"/>
          </a:p>
          <a:p>
            <a:r>
              <a:rPr lang="en-GB" smtClean="0"/>
              <a:t>Mothers who know that they or their partner are carriers of a genetic disorder (such as cystic fibrosis) have to consider the potential implications of becoming pregnant.  This will include medical care, medical costs, social support, moral, religious and cultural beliefs.</a:t>
            </a:r>
          </a:p>
          <a:p>
            <a:r>
              <a:rPr lang="en-GB" smtClean="0"/>
              <a:t>All genetic testing must be backed up with professional support and advice.  Information concerning the possible  health implications, medical care and support available,  choices and options such as preventative surgery, termination of a preganancy, fostering or adoption, as well as emotional support are essential knowledge in any genetic screening programme.  One of the core principles is confidentiality.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Font typeface="Wingdings 2" pitchFamily="18" charset="2"/>
              <a:buNone/>
            </a:pPr>
            <a:r>
              <a:rPr lang="en-GB" b="1" smtClean="0"/>
              <a:t>	Questions surrounding genetic screening include:</a:t>
            </a:r>
            <a:endParaRPr lang="en-GB" smtClean="0"/>
          </a:p>
          <a:p>
            <a:pPr marL="742950" lvl="1" indent="-285750"/>
            <a:r>
              <a:rPr lang="en-GB" sz="2800" smtClean="0"/>
              <a:t>What should be tested for?</a:t>
            </a:r>
          </a:p>
          <a:p>
            <a:pPr marL="742950" lvl="1" indent="-285750"/>
            <a:r>
              <a:rPr lang="en-GB" sz="2800" smtClean="0"/>
              <a:t>Should genetic testing be restricted only to conditions that have a significant health impact?                                               For example, different cultures place different values on the sex of a child. The genetic test results will certainly reveal the sex of the child. If no genetic abnormalities are found, what should be the view if the parents want to terminate the pregnancy simply as a way of choosing the sex of the children in their family?</a:t>
            </a:r>
          </a:p>
          <a:p>
            <a:pPr marL="742950" lvl="1" indent="-285750"/>
            <a:r>
              <a:rPr lang="en-GB" sz="2800" smtClean="0"/>
              <a:t>Who should place limits?</a:t>
            </a:r>
          </a:p>
          <a:p>
            <a:pPr marL="742950" lvl="1" indent="-285750"/>
            <a:r>
              <a:rPr lang="en-GB" sz="2800" smtClean="0"/>
              <a:t>Who should be involved in the decisions when the test results become known?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Karyotype_Denver_system"/>
          <p:cNvPicPr>
            <a:picLocks noChangeAspect="1" noChangeArrowheads="1"/>
          </p:cNvPicPr>
          <p:nvPr/>
        </p:nvPicPr>
        <p:blipFill>
          <a:blip r:embed="rId2" cstate="print"/>
          <a:srcRect/>
          <a:stretch>
            <a:fillRect/>
          </a:stretch>
        </p:blipFill>
        <p:spPr bwMode="auto">
          <a:xfrm>
            <a:off x="142875" y="1196975"/>
            <a:ext cx="8893175" cy="5403850"/>
          </a:xfrm>
          <a:prstGeom prst="rect">
            <a:avLst/>
          </a:prstGeom>
          <a:noFill/>
          <a:ln w="9525">
            <a:noFill/>
            <a:miter lim="800000"/>
            <a:headEnd/>
            <a:tailEnd/>
          </a:ln>
        </p:spPr>
      </p:pic>
      <p:sp>
        <p:nvSpPr>
          <p:cNvPr id="16386" name="WordArt 6"/>
          <p:cNvSpPr>
            <a:spLocks noChangeArrowheads="1" noChangeShapeType="1" noTextEdit="1"/>
          </p:cNvSpPr>
          <p:nvPr/>
        </p:nvSpPr>
        <p:spPr bwMode="auto">
          <a:xfrm>
            <a:off x="2411413" y="260350"/>
            <a:ext cx="3960812"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what is this?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WordArt 4"/>
          <p:cNvSpPr>
            <a:spLocks noChangeArrowheads="1" noChangeShapeType="1" noTextEdit="1"/>
          </p:cNvSpPr>
          <p:nvPr/>
        </p:nvSpPr>
        <p:spPr bwMode="auto">
          <a:xfrm>
            <a:off x="1331913" y="1196975"/>
            <a:ext cx="6264275" cy="16557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chemeClr val="accent2"/>
                    </a:gs>
                    <a:gs pos="100000">
                      <a:schemeClr val="tx2"/>
                    </a:gs>
                  </a:gsLst>
                  <a:lin ang="5400000" scaled="1"/>
                </a:gradFill>
                <a:latin typeface="Arial Black"/>
              </a:rPr>
              <a:t>case studies</a:t>
            </a:r>
          </a:p>
        </p:txBody>
      </p:sp>
      <p:pic>
        <p:nvPicPr>
          <p:cNvPr id="41989" name="Picture 5" descr="j0299125"/>
          <p:cNvPicPr>
            <a:picLocks noChangeAspect="1" noChangeArrowheads="1"/>
          </p:cNvPicPr>
          <p:nvPr/>
        </p:nvPicPr>
        <p:blipFill>
          <a:blip r:embed="rId2" cstate="print"/>
          <a:srcRect/>
          <a:stretch>
            <a:fillRect/>
          </a:stretch>
        </p:blipFill>
        <p:spPr bwMode="auto">
          <a:xfrm>
            <a:off x="179388" y="3140075"/>
            <a:ext cx="1757362" cy="2884488"/>
          </a:xfrm>
          <a:prstGeom prst="rect">
            <a:avLst/>
          </a:prstGeom>
          <a:noFill/>
        </p:spPr>
      </p:pic>
      <p:sp>
        <p:nvSpPr>
          <p:cNvPr id="41990" name="Text Box 6"/>
          <p:cNvSpPr txBox="1">
            <a:spLocks noChangeArrowheads="1"/>
          </p:cNvSpPr>
          <p:nvPr/>
        </p:nvSpPr>
        <p:spPr bwMode="auto">
          <a:xfrm>
            <a:off x="1979613" y="3284538"/>
            <a:ext cx="6948487" cy="2654300"/>
          </a:xfrm>
          <a:prstGeom prst="rect">
            <a:avLst/>
          </a:prstGeom>
          <a:noFill/>
          <a:ln w="9525">
            <a:noFill/>
            <a:miter lim="800000"/>
            <a:headEnd/>
            <a:tailEnd/>
          </a:ln>
          <a:effectLst/>
        </p:spPr>
        <p:txBody>
          <a:bodyPr>
            <a:spAutoFit/>
          </a:bodyPr>
          <a:lstStyle/>
          <a:p>
            <a:pPr algn="ctr"/>
            <a:r>
              <a:rPr lang="en-GB" sz="2800"/>
              <a:t>READ THE CASE STUDIES                       IN YOUR BOOKLET</a:t>
            </a:r>
          </a:p>
          <a:p>
            <a:pPr algn="ctr"/>
            <a:endParaRPr lang="en-GB" sz="2800"/>
          </a:p>
          <a:p>
            <a:pPr algn="ctr"/>
            <a:r>
              <a:rPr lang="en-GB" sz="2800"/>
              <a:t> Decide whether you are in agreement with the decisions that have been made and explain why.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WordArt 2"/>
          <p:cNvSpPr>
            <a:spLocks noChangeArrowheads="1" noChangeShapeType="1" noTextEdit="1"/>
          </p:cNvSpPr>
          <p:nvPr/>
        </p:nvSpPr>
        <p:spPr bwMode="auto">
          <a:xfrm>
            <a:off x="1042988" y="1773238"/>
            <a:ext cx="7058025" cy="16557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chemeClr val="accent2"/>
                    </a:gs>
                    <a:gs pos="100000">
                      <a:schemeClr val="tx2"/>
                    </a:gs>
                  </a:gsLst>
                  <a:lin ang="5400000" scaled="1"/>
                </a:gradFill>
                <a:latin typeface="Arial Black"/>
              </a:rPr>
              <a:t>decision cards</a:t>
            </a:r>
          </a:p>
        </p:txBody>
      </p:sp>
      <p:sp>
        <p:nvSpPr>
          <p:cNvPr id="43010" name="WordArt 3"/>
          <p:cNvSpPr>
            <a:spLocks noChangeArrowheads="1" noChangeShapeType="1" noTextEdit="1"/>
          </p:cNvSpPr>
          <p:nvPr/>
        </p:nvSpPr>
        <p:spPr bwMode="auto">
          <a:xfrm>
            <a:off x="992188" y="5013325"/>
            <a:ext cx="14192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00"/>
                </a:solidFill>
                <a:latin typeface="Arial Black"/>
              </a:rPr>
              <a:t>agree</a:t>
            </a:r>
          </a:p>
        </p:txBody>
      </p:sp>
      <p:sp>
        <p:nvSpPr>
          <p:cNvPr id="43011" name="WordArt 4"/>
          <p:cNvSpPr>
            <a:spLocks noChangeArrowheads="1" noChangeShapeType="1" noTextEdit="1"/>
          </p:cNvSpPr>
          <p:nvPr/>
        </p:nvSpPr>
        <p:spPr bwMode="auto">
          <a:xfrm>
            <a:off x="6084888" y="5013325"/>
            <a:ext cx="2303462"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disagree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00063" y="-142875"/>
            <a:ext cx="8229600" cy="1143000"/>
          </a:xfrm>
        </p:spPr>
        <p:txBody>
          <a:bodyPr/>
          <a:lstStyle/>
          <a:p>
            <a:pPr eaLnBrk="1" hangingPunct="1"/>
            <a:r>
              <a:rPr lang="en-GB" b="1" smtClean="0">
                <a:latin typeface="Arial" charset="0"/>
                <a:cs typeface="Arial" charset="0"/>
              </a:rPr>
              <a:t>Walking debate</a:t>
            </a:r>
          </a:p>
        </p:txBody>
      </p:sp>
      <p:sp>
        <p:nvSpPr>
          <p:cNvPr id="3" name="Content Placeholder 2"/>
          <p:cNvSpPr>
            <a:spLocks noGrp="1"/>
          </p:cNvSpPr>
          <p:nvPr>
            <p:ph idx="1"/>
          </p:nvPr>
        </p:nvSpPr>
        <p:spPr>
          <a:xfrm>
            <a:off x="0" y="1000125"/>
            <a:ext cx="9144000" cy="5857875"/>
          </a:xfrm>
        </p:spPr>
        <p:txBody>
          <a:bodyPr/>
          <a:lstStyle/>
          <a:p>
            <a:pPr marL="514350" indent="-514350" eaLnBrk="1" hangingPunct="1">
              <a:buFont typeface="Calibri" pitchFamily="34" charset="0"/>
              <a:buAutoNum type="arabicPeriod"/>
            </a:pPr>
            <a:r>
              <a:rPr lang="en-GB" sz="3200" smtClean="0">
                <a:latin typeface="Arial" charset="0"/>
                <a:cs typeface="Arial" charset="0"/>
              </a:rPr>
              <a:t>I believe that women should be allowed to have an abortion for any reason.</a:t>
            </a:r>
          </a:p>
          <a:p>
            <a:pPr marL="514350" indent="-514350" eaLnBrk="1" hangingPunct="1">
              <a:buFont typeface="Calibri" pitchFamily="34" charset="0"/>
              <a:buAutoNum type="arabicPeriod"/>
            </a:pPr>
            <a:r>
              <a:rPr lang="en-GB" sz="3200" smtClean="0">
                <a:latin typeface="Arial" charset="0"/>
                <a:cs typeface="Arial" charset="0"/>
              </a:rPr>
              <a:t>I believe that abortions should be carried out for medical reasons only.</a:t>
            </a:r>
          </a:p>
          <a:p>
            <a:pPr marL="514350" indent="-514350" eaLnBrk="1" hangingPunct="1">
              <a:buFont typeface="Calibri" pitchFamily="34" charset="0"/>
              <a:buAutoNum type="arabicPeriod"/>
            </a:pPr>
            <a:r>
              <a:rPr lang="en-GB" sz="3200" smtClean="0">
                <a:latin typeface="Arial" charset="0"/>
                <a:cs typeface="Arial" charset="0"/>
              </a:rPr>
              <a:t>Parents should be allowed free choice in whether to have genetic screening or not.</a:t>
            </a:r>
          </a:p>
          <a:p>
            <a:pPr marL="514350" indent="-514350" eaLnBrk="1" hangingPunct="1">
              <a:buFont typeface="Calibri" pitchFamily="34" charset="0"/>
              <a:buAutoNum type="arabicPeriod"/>
            </a:pPr>
            <a:r>
              <a:rPr lang="en-GB" sz="3200" smtClean="0">
                <a:latin typeface="Arial" charset="0"/>
                <a:cs typeface="Arial" charset="0"/>
              </a:rPr>
              <a:t>Parents should be allowed to screen for the sex of a child.</a:t>
            </a:r>
          </a:p>
          <a:p>
            <a:pPr marL="514350" indent="-514350" eaLnBrk="1" hangingPunct="1">
              <a:buFont typeface="Calibri" pitchFamily="34" charset="0"/>
              <a:buAutoNum type="arabicPeriod"/>
            </a:pPr>
            <a:r>
              <a:rPr lang="en-GB" sz="3200" smtClean="0">
                <a:latin typeface="Arial" charset="0"/>
                <a:cs typeface="Arial" charset="0"/>
              </a:rPr>
              <a:t>Insurance companies should be allowed to see the results of genetic screening for people who apply for insurance.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type="body" idx="1"/>
          </p:nvPr>
        </p:nvSpPr>
        <p:spPr/>
        <p:txBody>
          <a:bodyPr/>
          <a:lstStyle/>
          <a:p>
            <a:pPr eaLnBrk="1" hangingPunct="1">
              <a:buFont typeface="Wingdings 2" pitchFamily="18" charset="2"/>
              <a:buNone/>
            </a:pPr>
            <a:r>
              <a:rPr lang="en-GB" smtClean="0">
                <a:latin typeface="Constantia" pitchFamily="18" charset="0"/>
                <a:cs typeface="Arial" charset="0"/>
              </a:rPr>
              <a:t>OPTIONAL</a:t>
            </a:r>
          </a:p>
          <a:p>
            <a:pPr eaLnBrk="1" hangingPunct="1"/>
            <a:endParaRPr lang="en-GB" smtClean="0">
              <a:latin typeface="Constantia" pitchFamily="18" charset="0"/>
              <a:cs typeface="Arial" charset="0"/>
            </a:endParaRPr>
          </a:p>
          <a:p>
            <a:pPr eaLnBrk="1" hangingPunct="1"/>
            <a:r>
              <a:rPr lang="en-GB" smtClean="0">
                <a:latin typeface="Constantia" pitchFamily="18" charset="0"/>
                <a:cs typeface="Arial" charset="0"/>
              </a:rPr>
              <a:t>alzheimers</a:t>
            </a:r>
          </a:p>
        </p:txBody>
      </p:sp>
      <p:pic>
        <p:nvPicPr>
          <p:cNvPr id="45060" name="Picture 4" descr="MC900383840[1]">
            <a:hlinkClick r:id="rId2"/>
          </p:cNvPr>
          <p:cNvPicPr>
            <a:picLocks noChangeAspect="1" noChangeArrowheads="1"/>
          </p:cNvPicPr>
          <p:nvPr/>
        </p:nvPicPr>
        <p:blipFill>
          <a:blip r:embed="rId3" cstate="print"/>
          <a:srcRect/>
          <a:stretch>
            <a:fillRect/>
          </a:stretch>
        </p:blipFill>
        <p:spPr bwMode="auto">
          <a:xfrm>
            <a:off x="2700338" y="2492375"/>
            <a:ext cx="808037" cy="9334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00063" y="285750"/>
            <a:ext cx="8229600" cy="1143000"/>
          </a:xfrm>
        </p:spPr>
        <p:txBody>
          <a:bodyPr/>
          <a:lstStyle/>
          <a:p>
            <a:pPr eaLnBrk="1" hangingPunct="1"/>
            <a:r>
              <a:rPr lang="en-GB" b="1" smtClean="0">
                <a:latin typeface="Arial" charset="0"/>
                <a:cs typeface="Arial" charset="0"/>
              </a:rPr>
              <a:t>Genetic engineering</a:t>
            </a:r>
          </a:p>
        </p:txBody>
      </p:sp>
      <p:pic>
        <p:nvPicPr>
          <p:cNvPr id="46082" name="Content Placeholder 3" descr="genetics joke.jpg"/>
          <p:cNvPicPr>
            <a:picLocks noGrp="1" noChangeAspect="1"/>
          </p:cNvPicPr>
          <p:nvPr>
            <p:ph idx="1"/>
          </p:nvPr>
        </p:nvPicPr>
        <p:blipFill>
          <a:blip r:embed="rId2" cstate="print"/>
          <a:srcRect/>
          <a:stretch>
            <a:fillRect/>
          </a:stretch>
        </p:blipFill>
        <p:spPr>
          <a:xfrm>
            <a:off x="1571625" y="1785938"/>
            <a:ext cx="6000750" cy="4719637"/>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214313" y="-357188"/>
            <a:ext cx="8929687" cy="7215188"/>
          </a:xfrm>
        </p:spPr>
        <p:txBody>
          <a:bodyPr/>
          <a:lstStyle/>
          <a:p>
            <a:pPr eaLnBrk="1" hangingPunct="1"/>
            <a:endParaRPr lang="en-GB" sz="2400" smtClean="0">
              <a:latin typeface="Arial" charset="0"/>
              <a:cs typeface="Arial" charset="0"/>
            </a:endParaRPr>
          </a:p>
          <a:p>
            <a:pPr eaLnBrk="1" hangingPunct="1">
              <a:buFont typeface="Wingdings 2" pitchFamily="18" charset="2"/>
              <a:buNone/>
            </a:pPr>
            <a:r>
              <a:rPr lang="en-GB" sz="2400" b="1" smtClean="0">
                <a:solidFill>
                  <a:srgbClr val="FF0000"/>
                </a:solidFill>
                <a:latin typeface="Arial" charset="0"/>
                <a:cs typeface="Arial" charset="0"/>
              </a:rPr>
              <a:t>Learning outcomes</a:t>
            </a:r>
            <a:r>
              <a:rPr lang="en-GB" sz="2400" smtClean="0">
                <a:latin typeface="Arial" charset="0"/>
                <a:cs typeface="Arial" charset="0"/>
              </a:rPr>
              <a:t>:</a:t>
            </a:r>
          </a:p>
          <a:p>
            <a:pPr eaLnBrk="1" hangingPunct="1">
              <a:buFont typeface="Wingdings 2" pitchFamily="18" charset="2"/>
              <a:buNone/>
            </a:pPr>
            <a:endParaRPr lang="en-GB" sz="2400" smtClean="0">
              <a:latin typeface="Arial" charset="0"/>
              <a:cs typeface="Arial" charset="0"/>
            </a:endParaRPr>
          </a:p>
          <a:p>
            <a:pPr eaLnBrk="1" hangingPunct="1">
              <a:buFont typeface="Wingdings 2" pitchFamily="18" charset="2"/>
              <a:buNone/>
            </a:pPr>
            <a:r>
              <a:rPr lang="en-GB" sz="2400" smtClean="0">
                <a:latin typeface="Arial" charset="0"/>
                <a:cs typeface="Arial" charset="0"/>
              </a:rPr>
              <a:t>2.5.4 understand genetic engineering</a:t>
            </a:r>
            <a:r>
              <a:rPr lang="en-GB" sz="2400" i="1" smtClean="0">
                <a:latin typeface="Arial" charset="0"/>
                <a:cs typeface="Arial" charset="0"/>
              </a:rPr>
              <a:t>, to include: </a:t>
            </a:r>
          </a:p>
          <a:p>
            <a:pPr eaLnBrk="1" hangingPunct="1"/>
            <a:r>
              <a:rPr lang="en-GB" sz="2400" smtClean="0">
                <a:latin typeface="Arial" charset="0"/>
                <a:cs typeface="Arial" charset="0"/>
              </a:rPr>
              <a:t>− the basic techniques used to produce human insulin (for the treatment of diabetes) – transfer of a human insulin gene into a plasmid of a bacterial cell to form a genetically modified bacterium which can then be cultured in a fermenter to produce human insulin; </a:t>
            </a:r>
          </a:p>
          <a:p>
            <a:pPr eaLnBrk="1" hangingPunct="1"/>
            <a:r>
              <a:rPr lang="en-GB" sz="2400" smtClean="0">
                <a:latin typeface="Arial" charset="0"/>
                <a:cs typeface="Arial" charset="0"/>
              </a:rPr>
              <a:t>− </a:t>
            </a:r>
            <a:r>
              <a:rPr lang="en-GB" sz="2400" b="1" i="1" smtClean="0">
                <a:latin typeface="Arial" charset="0"/>
                <a:cs typeface="Arial" charset="0"/>
              </a:rPr>
              <a:t>the use of restriction enzymes to produce ‘sticky ends’; </a:t>
            </a:r>
          </a:p>
          <a:p>
            <a:pPr eaLnBrk="1" hangingPunct="1"/>
            <a:r>
              <a:rPr lang="en-GB" sz="2400" smtClean="0">
                <a:latin typeface="Arial" charset="0"/>
                <a:cs typeface="Arial" charset="0"/>
              </a:rPr>
              <a:t>− the need for downstreaming (extraction, purification and packaging) to produce a pure form of insulin which can be used to treat diabetics; and </a:t>
            </a:r>
          </a:p>
          <a:p>
            <a:pPr eaLnBrk="1" hangingPunct="1"/>
            <a:r>
              <a:rPr lang="en-GB" sz="2400" smtClean="0">
                <a:latin typeface="Arial" charset="0"/>
                <a:cs typeface="Arial" charset="0"/>
              </a:rPr>
              <a:t>− the advantages of producing human insulin (and other products) by this method</a:t>
            </a:r>
            <a:r>
              <a:rPr lang="en-GB" sz="2400" i="1" smtClean="0">
                <a:latin typeface="Arial" charset="0"/>
                <a:cs typeface="Arial" charset="0"/>
              </a:rPr>
              <a:t>, </a:t>
            </a:r>
          </a:p>
          <a:p>
            <a:pPr eaLnBrk="1" hangingPunct="1"/>
            <a:endParaRPr lang="en-GB" sz="2400" smtClean="0">
              <a:latin typeface="Arial" charset="0"/>
              <a:cs typeface="Arial" charset="0"/>
            </a:endParaRPr>
          </a:p>
          <a:p>
            <a:pPr eaLnBrk="1" hangingPunct="1"/>
            <a:r>
              <a:rPr lang="en-GB" sz="2400" smtClean="0">
                <a:latin typeface="Arial" charset="0"/>
                <a:cs typeface="Arial" charset="0"/>
              </a:rPr>
              <a:t>exemplifying how and why decisions about science are made.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214313" y="836613"/>
            <a:ext cx="8643937" cy="5832475"/>
          </a:xfrm>
        </p:spPr>
        <p:txBody>
          <a:bodyPr/>
          <a:lstStyle/>
          <a:p>
            <a:pPr eaLnBrk="1" hangingPunct="1"/>
            <a:r>
              <a:rPr lang="en-GB" sz="4000" smtClean="0">
                <a:latin typeface="Arial" charset="0"/>
                <a:cs typeface="Arial" charset="0"/>
              </a:rPr>
              <a:t>Genetic engineering involves </a:t>
            </a:r>
            <a:r>
              <a:rPr lang="en-GB" sz="4000" b="1" smtClean="0">
                <a:solidFill>
                  <a:schemeClr val="accent1"/>
                </a:solidFill>
                <a:latin typeface="Arial" charset="0"/>
                <a:cs typeface="Arial" charset="0"/>
              </a:rPr>
              <a:t>taking  a piece of DNA, usually a gene, from one organism (the donor) and adding it to the genetic material of another organism (the recipient).</a:t>
            </a:r>
          </a:p>
          <a:p>
            <a:pPr eaLnBrk="1" hangingPunct="1"/>
            <a:r>
              <a:rPr lang="en-GB" sz="4000" smtClean="0">
                <a:latin typeface="Arial" charset="0"/>
                <a:cs typeface="Arial" charset="0"/>
              </a:rPr>
              <a:t>In most cases, DNA that codes for the desired product is incorporated into the DNA of </a:t>
            </a:r>
            <a:r>
              <a:rPr lang="en-GB" sz="4000" b="1" smtClean="0">
                <a:solidFill>
                  <a:schemeClr val="accent1"/>
                </a:solidFill>
                <a:latin typeface="Arial" charset="0"/>
                <a:cs typeface="Arial" charset="0"/>
              </a:rPr>
              <a:t>bacteria</a:t>
            </a:r>
            <a:r>
              <a:rPr lang="en-GB" sz="4000" b="1" smtClean="0">
                <a:solidFill>
                  <a:schemeClr val="accent2"/>
                </a:solidFill>
                <a:latin typeface="Arial" charset="0"/>
                <a:cs typeface="Arial" charset="0"/>
              </a:rPr>
              <a:t>.</a:t>
            </a:r>
            <a:r>
              <a:rPr lang="en-GB" sz="4000" smtClean="0">
                <a:latin typeface="Arial" charset="0"/>
                <a:cs typeface="Arial" charset="0"/>
              </a:rPr>
              <a:t> </a:t>
            </a:r>
            <a:r>
              <a:rPr lang="en-GB" sz="4000" smtClean="0">
                <a:solidFill>
                  <a:srgbClr val="FF0000"/>
                </a:solidFill>
                <a:latin typeface="Arial" charset="0"/>
                <a:cs typeface="Arial" charset="0"/>
              </a:rPr>
              <a:t> </a:t>
            </a:r>
          </a:p>
        </p:txBody>
      </p:sp>
      <p:pic>
        <p:nvPicPr>
          <p:cNvPr id="48130" name="Picture 4" descr="MC900383840[1]">
            <a:hlinkClick r:id="rId2"/>
          </p:cNvPr>
          <p:cNvPicPr>
            <a:picLocks noChangeAspect="1" noChangeArrowheads="1"/>
          </p:cNvPicPr>
          <p:nvPr/>
        </p:nvPicPr>
        <p:blipFill>
          <a:blip r:embed="rId3" cstate="print"/>
          <a:srcRect/>
          <a:stretch>
            <a:fillRect/>
          </a:stretch>
        </p:blipFill>
        <p:spPr bwMode="auto">
          <a:xfrm>
            <a:off x="8027988" y="5516563"/>
            <a:ext cx="931862"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250825" y="620713"/>
            <a:ext cx="8643938" cy="5761037"/>
          </a:xfrm>
        </p:spPr>
        <p:txBody>
          <a:bodyPr/>
          <a:lstStyle/>
          <a:p>
            <a:pPr marL="495300" indent="-495300" eaLnBrk="1" hangingPunct="1">
              <a:buFont typeface="Wingdings 2" pitchFamily="18" charset="2"/>
              <a:buNone/>
            </a:pPr>
            <a:r>
              <a:rPr lang="en-GB" sz="4000" smtClean="0">
                <a:latin typeface="Arial" charset="0"/>
                <a:cs typeface="Arial" charset="0"/>
              </a:rPr>
              <a:t>This is possible to do because:</a:t>
            </a:r>
          </a:p>
          <a:p>
            <a:pPr marL="495300" indent="-495300" eaLnBrk="1" hangingPunct="1">
              <a:buFont typeface="Wingdings 2" pitchFamily="18" charset="2"/>
              <a:buNone/>
            </a:pPr>
            <a:endParaRPr lang="en-GB" sz="2000" smtClean="0">
              <a:solidFill>
                <a:srgbClr val="FF0000"/>
              </a:solidFill>
              <a:latin typeface="Arial" charset="0"/>
              <a:cs typeface="Arial" charset="0"/>
            </a:endParaRPr>
          </a:p>
          <a:p>
            <a:pPr marL="495300" indent="-495300" eaLnBrk="1" hangingPunct="1">
              <a:buFont typeface="Wingdings 2" pitchFamily="18" charset="2"/>
              <a:buAutoNum type="arabicPeriod"/>
            </a:pPr>
            <a:r>
              <a:rPr lang="en-GB" sz="4000" smtClean="0">
                <a:solidFill>
                  <a:srgbClr val="FF0000"/>
                </a:solidFill>
                <a:latin typeface="Arial" charset="0"/>
                <a:cs typeface="Arial" charset="0"/>
              </a:rPr>
              <a:t>Bacteria have a </a:t>
            </a:r>
            <a:r>
              <a:rPr lang="en-GB" sz="4000" b="1" smtClean="0">
                <a:solidFill>
                  <a:schemeClr val="accent1"/>
                </a:solidFill>
                <a:latin typeface="Arial" charset="0"/>
                <a:cs typeface="Arial" charset="0"/>
              </a:rPr>
              <a:t>circular</a:t>
            </a:r>
            <a:r>
              <a:rPr lang="en-GB" sz="4000" smtClean="0">
                <a:solidFill>
                  <a:srgbClr val="FF0000"/>
                </a:solidFill>
                <a:latin typeface="Arial" charset="0"/>
                <a:cs typeface="Arial" charset="0"/>
              </a:rPr>
              <a:t> </a:t>
            </a:r>
            <a:r>
              <a:rPr lang="en-GB" sz="4000" b="1" smtClean="0">
                <a:solidFill>
                  <a:srgbClr val="0070C0"/>
                </a:solidFill>
                <a:latin typeface="Arial" charset="0"/>
                <a:cs typeface="Arial" charset="0"/>
              </a:rPr>
              <a:t>DNA plasmid </a:t>
            </a:r>
            <a:r>
              <a:rPr lang="en-GB" sz="4000" smtClean="0">
                <a:solidFill>
                  <a:srgbClr val="FF0000"/>
                </a:solidFill>
                <a:latin typeface="Arial" charset="0"/>
                <a:cs typeface="Arial" charset="0"/>
              </a:rPr>
              <a:t>which is easily manipulated;  </a:t>
            </a:r>
          </a:p>
          <a:p>
            <a:pPr marL="495300" indent="-495300" eaLnBrk="1" hangingPunct="1">
              <a:buFont typeface="Wingdings 2" pitchFamily="18" charset="2"/>
              <a:buAutoNum type="arabicPeriod"/>
            </a:pPr>
            <a:endParaRPr lang="en-GB" sz="2000" smtClean="0">
              <a:solidFill>
                <a:srgbClr val="FF0000"/>
              </a:solidFill>
              <a:latin typeface="Arial" charset="0"/>
              <a:cs typeface="Arial" charset="0"/>
            </a:endParaRPr>
          </a:p>
          <a:p>
            <a:pPr marL="495300" indent="-495300" eaLnBrk="1" hangingPunct="1">
              <a:buFont typeface="Wingdings 2" pitchFamily="18" charset="2"/>
              <a:buAutoNum type="arabicPeriod"/>
            </a:pPr>
            <a:r>
              <a:rPr lang="en-GB" sz="4000" smtClean="0">
                <a:solidFill>
                  <a:srgbClr val="FF0000"/>
                </a:solidFill>
                <a:latin typeface="Arial" charset="0"/>
                <a:cs typeface="Arial" charset="0"/>
              </a:rPr>
              <a:t>Bacteria </a:t>
            </a:r>
            <a:r>
              <a:rPr lang="en-GB" sz="4000" b="1" smtClean="0">
                <a:solidFill>
                  <a:srgbClr val="0070C0"/>
                </a:solidFill>
                <a:latin typeface="Arial" charset="0"/>
                <a:cs typeface="Arial" charset="0"/>
              </a:rPr>
              <a:t>reproduce very rapidly </a:t>
            </a:r>
            <a:r>
              <a:rPr lang="en-GB" sz="4000" smtClean="0">
                <a:solidFill>
                  <a:srgbClr val="FF0000"/>
                </a:solidFill>
                <a:latin typeface="Arial" charset="0"/>
                <a:cs typeface="Arial" charset="0"/>
              </a:rPr>
              <a:t>so large numbers containing the new gene can be produced quickly.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WordArt 2"/>
          <p:cNvSpPr>
            <a:spLocks noChangeArrowheads="1" noChangeShapeType="1" noTextEdit="1"/>
          </p:cNvSpPr>
          <p:nvPr/>
        </p:nvSpPr>
        <p:spPr bwMode="auto">
          <a:xfrm>
            <a:off x="106363" y="836613"/>
            <a:ext cx="3744912" cy="3816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chemeClr val="accent2"/>
                    </a:gs>
                    <a:gs pos="100000">
                      <a:schemeClr val="tx2"/>
                    </a:gs>
                  </a:gsLst>
                  <a:lin ang="5400000" scaled="1"/>
                </a:gradFill>
                <a:latin typeface="Arial Black"/>
              </a:rPr>
              <a:t>using</a:t>
            </a:r>
          </a:p>
          <a:p>
            <a:pPr algn="ctr"/>
            <a:r>
              <a:rPr lang="en-US" sz="3600" kern="10">
                <a:ln w="9525">
                  <a:solidFill>
                    <a:srgbClr val="000000"/>
                  </a:solidFill>
                  <a:round/>
                  <a:headEnd/>
                  <a:tailEnd/>
                </a:ln>
                <a:gradFill rotWithShape="1">
                  <a:gsLst>
                    <a:gs pos="0">
                      <a:schemeClr val="accent2"/>
                    </a:gs>
                    <a:gs pos="100000">
                      <a:schemeClr val="tx2"/>
                    </a:gs>
                  </a:gsLst>
                  <a:lin ang="5400000" scaled="1"/>
                </a:gradFill>
                <a:latin typeface="Arial Black"/>
              </a:rPr>
              <a:t>genetic</a:t>
            </a:r>
          </a:p>
          <a:p>
            <a:pPr algn="ctr"/>
            <a:r>
              <a:rPr lang="en-US" sz="3600" kern="10">
                <a:ln w="9525">
                  <a:solidFill>
                    <a:srgbClr val="000000"/>
                  </a:solidFill>
                  <a:round/>
                  <a:headEnd/>
                  <a:tailEnd/>
                </a:ln>
                <a:gradFill rotWithShape="1">
                  <a:gsLst>
                    <a:gs pos="0">
                      <a:schemeClr val="accent2"/>
                    </a:gs>
                    <a:gs pos="100000">
                      <a:schemeClr val="tx2"/>
                    </a:gs>
                  </a:gsLst>
                  <a:lin ang="5400000" scaled="1"/>
                </a:gradFill>
                <a:latin typeface="Arial Black"/>
              </a:rPr>
              <a:t>engineering</a:t>
            </a:r>
          </a:p>
          <a:p>
            <a:pPr algn="ctr"/>
            <a:r>
              <a:rPr lang="en-US" sz="3600" kern="10">
                <a:ln w="9525">
                  <a:solidFill>
                    <a:srgbClr val="000000"/>
                  </a:solidFill>
                  <a:round/>
                  <a:headEnd/>
                  <a:tailEnd/>
                </a:ln>
                <a:gradFill rotWithShape="1">
                  <a:gsLst>
                    <a:gs pos="0">
                      <a:schemeClr val="accent2"/>
                    </a:gs>
                    <a:gs pos="100000">
                      <a:schemeClr val="tx2"/>
                    </a:gs>
                  </a:gsLst>
                  <a:lin ang="5400000" scaled="1"/>
                </a:gradFill>
                <a:latin typeface="Arial Black"/>
              </a:rPr>
              <a:t>to treat</a:t>
            </a:r>
          </a:p>
          <a:p>
            <a:pPr algn="ctr"/>
            <a:r>
              <a:rPr lang="en-US" sz="3600" kern="10">
                <a:ln w="9525">
                  <a:solidFill>
                    <a:srgbClr val="000000"/>
                  </a:solidFill>
                  <a:round/>
                  <a:headEnd/>
                  <a:tailEnd/>
                </a:ln>
                <a:gradFill rotWithShape="1">
                  <a:gsLst>
                    <a:gs pos="0">
                      <a:schemeClr val="accent2"/>
                    </a:gs>
                    <a:gs pos="100000">
                      <a:schemeClr val="tx2"/>
                    </a:gs>
                  </a:gsLst>
                  <a:lin ang="5400000" scaled="1"/>
                </a:gradFill>
                <a:latin typeface="Arial Black"/>
              </a:rPr>
              <a:t>diabetes</a:t>
            </a:r>
          </a:p>
        </p:txBody>
      </p:sp>
      <p:pic>
        <p:nvPicPr>
          <p:cNvPr id="71686" name="Picture 6" descr="insulin%20pump"/>
          <p:cNvPicPr>
            <a:picLocks noChangeAspect="1" noChangeArrowheads="1"/>
          </p:cNvPicPr>
          <p:nvPr/>
        </p:nvPicPr>
        <p:blipFill>
          <a:blip r:embed="rId2" cstate="print"/>
          <a:srcRect/>
          <a:stretch>
            <a:fillRect/>
          </a:stretch>
        </p:blipFill>
        <p:spPr bwMode="auto">
          <a:xfrm>
            <a:off x="3917950" y="0"/>
            <a:ext cx="5226050" cy="6858000"/>
          </a:xfrm>
          <a:prstGeom prst="rect">
            <a:avLst/>
          </a:prstGeom>
          <a:noFill/>
        </p:spPr>
      </p:pic>
      <p:pic>
        <p:nvPicPr>
          <p:cNvPr id="71687" name="Picture 4" descr="MC900383840[1]">
            <a:hlinkClick r:id="rId3"/>
          </p:cNvPr>
          <p:cNvPicPr>
            <a:picLocks noChangeAspect="1" noChangeArrowheads="1"/>
          </p:cNvPicPr>
          <p:nvPr/>
        </p:nvPicPr>
        <p:blipFill>
          <a:blip r:embed="rId4" cstate="print"/>
          <a:srcRect/>
          <a:stretch>
            <a:fillRect/>
          </a:stretch>
        </p:blipFill>
        <p:spPr bwMode="auto">
          <a:xfrm>
            <a:off x="1403350" y="5084763"/>
            <a:ext cx="1184275"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cstate="print"/>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WordArt 4"/>
          <p:cNvSpPr>
            <a:spLocks noChangeArrowheads="1" noChangeShapeType="1" noTextEdit="1"/>
          </p:cNvSpPr>
          <p:nvPr/>
        </p:nvSpPr>
        <p:spPr bwMode="auto">
          <a:xfrm>
            <a:off x="827088" y="908050"/>
            <a:ext cx="7416800" cy="3025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 diagram showing</a:t>
            </a:r>
          </a:p>
          <a:p>
            <a:pPr algn="ctr"/>
            <a:r>
              <a:rPr lang="en-US" sz="3600" kern="10">
                <a:ln w="9525">
                  <a:solidFill>
                    <a:srgbClr val="000000"/>
                  </a:solidFill>
                  <a:round/>
                  <a:headEnd/>
                  <a:tailEnd/>
                </a:ln>
                <a:solidFill>
                  <a:srgbClr val="FFFFFF"/>
                </a:solidFill>
                <a:latin typeface="Arial Black"/>
              </a:rPr>
              <a:t>the number</a:t>
            </a:r>
          </a:p>
          <a:p>
            <a:pPr algn="ctr"/>
            <a:r>
              <a:rPr lang="en-US" sz="3600" kern="10">
                <a:ln w="9525">
                  <a:solidFill>
                    <a:srgbClr val="000000"/>
                  </a:solidFill>
                  <a:round/>
                  <a:headEnd/>
                  <a:tailEnd/>
                </a:ln>
                <a:solidFill>
                  <a:srgbClr val="FFFFFF"/>
                </a:solidFill>
                <a:latin typeface="Arial Black"/>
              </a:rPr>
              <a:t>and appearance of chromosomes</a:t>
            </a:r>
          </a:p>
          <a:p>
            <a:pPr algn="ctr"/>
            <a:r>
              <a:rPr lang="en-US" sz="3600" kern="10">
                <a:ln w="9525">
                  <a:solidFill>
                    <a:srgbClr val="000000"/>
                  </a:solidFill>
                  <a:round/>
                  <a:headEnd/>
                  <a:tailEnd/>
                </a:ln>
                <a:solidFill>
                  <a:srgbClr val="FFFFFF"/>
                </a:solidFill>
                <a:latin typeface="Arial Black"/>
              </a:rPr>
              <a:t>is called a</a:t>
            </a:r>
          </a:p>
        </p:txBody>
      </p:sp>
      <p:sp>
        <p:nvSpPr>
          <p:cNvPr id="17410" name="WordArt 5"/>
          <p:cNvSpPr>
            <a:spLocks noChangeArrowheads="1" noChangeShapeType="1" noTextEdit="1"/>
          </p:cNvSpPr>
          <p:nvPr/>
        </p:nvSpPr>
        <p:spPr bwMode="auto">
          <a:xfrm>
            <a:off x="827088" y="5157788"/>
            <a:ext cx="7416800"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chromosomes are arranged</a:t>
            </a:r>
          </a:p>
          <a:p>
            <a:pPr algn="ctr"/>
            <a:r>
              <a:rPr lang="en-US" sz="3600" kern="10">
                <a:ln w="9525">
                  <a:solidFill>
                    <a:srgbClr val="000000"/>
                  </a:solidFill>
                  <a:round/>
                  <a:headEnd/>
                  <a:tailEnd/>
                </a:ln>
                <a:solidFill>
                  <a:srgbClr val="FFFFFF"/>
                </a:solidFill>
                <a:latin typeface="Arial Black"/>
              </a:rPr>
              <a:t>from largest to smallest</a:t>
            </a:r>
          </a:p>
        </p:txBody>
      </p:sp>
      <p:sp>
        <p:nvSpPr>
          <p:cNvPr id="17411" name="WordArt 6"/>
          <p:cNvSpPr>
            <a:spLocks noChangeArrowheads="1" noChangeShapeType="1" noTextEdit="1"/>
          </p:cNvSpPr>
          <p:nvPr/>
        </p:nvSpPr>
        <p:spPr bwMode="auto">
          <a:xfrm>
            <a:off x="2411413" y="4149725"/>
            <a:ext cx="4537075" cy="7921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00"/>
                </a:solidFill>
                <a:latin typeface="Arial Black"/>
              </a:rPr>
              <a:t>karyotype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214313"/>
            <a:ext cx="8605838" cy="6381750"/>
          </a:xfrm>
        </p:spPr>
        <p:txBody>
          <a:bodyPr>
            <a:noAutofit/>
          </a:bodyPr>
          <a:lstStyle/>
          <a:p>
            <a:pPr marL="274320" indent="-274320" eaLnBrk="1" fontAlgn="auto" hangingPunct="1">
              <a:spcAft>
                <a:spcPts val="0"/>
              </a:spcAft>
              <a:buClr>
                <a:schemeClr val="accent3"/>
              </a:buClr>
              <a:buFont typeface="Wingdings 2"/>
              <a:buNone/>
              <a:defRPr/>
            </a:pPr>
            <a:r>
              <a:rPr lang="en-GB" sz="3600" b="1" dirty="0" smtClean="0">
                <a:solidFill>
                  <a:schemeClr val="accent1">
                    <a:lumMod val="50000"/>
                  </a:schemeClr>
                </a:solidFill>
              </a:rPr>
              <a:t>Textbook activity:</a:t>
            </a:r>
          </a:p>
          <a:p>
            <a:pPr marL="274320" indent="-274320" eaLnBrk="1" fontAlgn="auto" hangingPunct="1">
              <a:spcAft>
                <a:spcPts val="0"/>
              </a:spcAft>
              <a:buClr>
                <a:schemeClr val="accent3"/>
              </a:buClr>
              <a:buFont typeface="Wingdings 2"/>
              <a:buChar char=""/>
              <a:defRPr/>
            </a:pPr>
            <a:r>
              <a:rPr lang="en-GB" sz="3600" b="1" dirty="0" smtClean="0"/>
              <a:t>Draw Fig 12.3 p116 </a:t>
            </a:r>
            <a:r>
              <a:rPr lang="en-GB" sz="3600" dirty="0" smtClean="0"/>
              <a:t>‘Genetic engineering – making human insulin’.</a:t>
            </a:r>
          </a:p>
          <a:p>
            <a:pPr marL="274320" indent="-274320" eaLnBrk="1" fontAlgn="auto" hangingPunct="1">
              <a:spcAft>
                <a:spcPts val="0"/>
              </a:spcAft>
              <a:buClr>
                <a:schemeClr val="accent3"/>
              </a:buClr>
              <a:buFont typeface="Wingdings 2"/>
              <a:buChar char=""/>
              <a:defRPr/>
            </a:pPr>
            <a:r>
              <a:rPr lang="en-GB" sz="3600" dirty="0" smtClean="0"/>
              <a:t>Make notes from the pink box on the enzymes used to cut and isolate the human insulin gene and cut the plasmid.</a:t>
            </a:r>
          </a:p>
          <a:p>
            <a:pPr marL="274320" indent="-274320" eaLnBrk="1" fontAlgn="auto" hangingPunct="1">
              <a:spcAft>
                <a:spcPts val="0"/>
              </a:spcAft>
              <a:buClr>
                <a:schemeClr val="accent3"/>
              </a:buClr>
              <a:buFont typeface="Wingdings 2"/>
              <a:buChar char=""/>
              <a:defRPr/>
            </a:pPr>
            <a:r>
              <a:rPr lang="en-GB" sz="3600" dirty="0" smtClean="0"/>
              <a:t>Using the diagram on p117 explain how the human insulin gene and the bacterial plasmid are joined together using ‘sticky ends’.</a:t>
            </a:r>
            <a:endParaRPr lang="en-GB"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23850" y="549275"/>
            <a:ext cx="8229600" cy="1143000"/>
          </a:xfrm>
        </p:spPr>
        <p:txBody>
          <a:bodyPr/>
          <a:lstStyle/>
          <a:p>
            <a:pPr eaLnBrk="1" hangingPunct="1"/>
            <a:r>
              <a:rPr lang="en-GB" b="1" smtClean="0">
                <a:latin typeface="Arial" charset="0"/>
                <a:cs typeface="Arial" charset="0"/>
              </a:rPr>
              <a:t>Treating diabetes</a:t>
            </a:r>
          </a:p>
        </p:txBody>
      </p:sp>
      <p:sp>
        <p:nvSpPr>
          <p:cNvPr id="50178" name="Content Placeholder 2"/>
          <p:cNvSpPr>
            <a:spLocks noGrp="1"/>
          </p:cNvSpPr>
          <p:nvPr>
            <p:ph idx="1"/>
          </p:nvPr>
        </p:nvSpPr>
        <p:spPr>
          <a:xfrm>
            <a:off x="250825" y="1844675"/>
            <a:ext cx="8643938" cy="3989388"/>
          </a:xfrm>
        </p:spPr>
        <p:txBody>
          <a:bodyPr/>
          <a:lstStyle/>
          <a:p>
            <a:pPr eaLnBrk="1" hangingPunct="1"/>
            <a:r>
              <a:rPr lang="en-GB" sz="3600" smtClean="0">
                <a:latin typeface="Arial" charset="0"/>
                <a:cs typeface="Arial" charset="0"/>
              </a:rPr>
              <a:t>Once the new DNA is placed into the bacteria (they are now </a:t>
            </a:r>
            <a:r>
              <a:rPr lang="en-GB" sz="3600" b="1" i="1" smtClean="0">
                <a:solidFill>
                  <a:srgbClr val="0070C0"/>
                </a:solidFill>
                <a:latin typeface="Arial" charset="0"/>
                <a:cs typeface="Arial" charset="0"/>
              </a:rPr>
              <a:t>genetically modified</a:t>
            </a:r>
            <a:r>
              <a:rPr lang="en-GB" sz="3600" smtClean="0">
                <a:solidFill>
                  <a:srgbClr val="0070C0"/>
                </a:solidFill>
                <a:latin typeface="Arial" charset="0"/>
                <a:cs typeface="Arial" charset="0"/>
              </a:rPr>
              <a:t> </a:t>
            </a:r>
            <a:r>
              <a:rPr lang="en-GB" sz="3600" b="1" i="1" smtClean="0">
                <a:solidFill>
                  <a:schemeClr val="accent1"/>
                </a:solidFill>
                <a:latin typeface="Arial" charset="0"/>
                <a:cs typeface="Arial" charset="0"/>
              </a:rPr>
              <a:t>bacteria</a:t>
            </a:r>
            <a:r>
              <a:rPr lang="en-GB" sz="3600" smtClean="0">
                <a:latin typeface="Arial" charset="0"/>
                <a:cs typeface="Arial" charset="0"/>
              </a:rPr>
              <a:t>), they are allowed to </a:t>
            </a:r>
            <a:r>
              <a:rPr lang="en-GB" sz="3600" b="1" smtClean="0">
                <a:solidFill>
                  <a:schemeClr val="accent1"/>
                </a:solidFill>
                <a:latin typeface="Arial" charset="0"/>
                <a:cs typeface="Arial" charset="0"/>
              </a:rPr>
              <a:t>reproduce rapidly</a:t>
            </a:r>
            <a:r>
              <a:rPr lang="en-GB" sz="3600" smtClean="0">
                <a:latin typeface="Arial" charset="0"/>
                <a:cs typeface="Arial" charset="0"/>
              </a:rPr>
              <a:t> in suitable growing conditions (cultured) in special </a:t>
            </a:r>
            <a:r>
              <a:rPr lang="en-GB" sz="3600" b="1" smtClean="0">
                <a:solidFill>
                  <a:srgbClr val="FF0000"/>
                </a:solidFill>
                <a:latin typeface="Arial" charset="0"/>
                <a:cs typeface="Arial" charset="0"/>
              </a:rPr>
              <a:t>fermenters </a:t>
            </a:r>
            <a:r>
              <a:rPr lang="en-GB" sz="3600" smtClean="0">
                <a:latin typeface="Arial" charset="0"/>
                <a:cs typeface="Arial" charset="0"/>
              </a:rPr>
              <a:t>or </a:t>
            </a:r>
            <a:r>
              <a:rPr lang="en-GB" sz="3600" b="1" smtClean="0">
                <a:solidFill>
                  <a:srgbClr val="FF0000"/>
                </a:solidFill>
                <a:latin typeface="Arial" charset="0"/>
                <a:cs typeface="Arial" charset="0"/>
              </a:rPr>
              <a:t>bioreactors</a:t>
            </a:r>
            <a:r>
              <a:rPr lang="en-GB" sz="3600" smtClean="0">
                <a:latin typeface="Arial" charset="0"/>
                <a:cs typeface="Arial" charset="0"/>
              </a:rPr>
              <a:t>.</a:t>
            </a:r>
          </a:p>
          <a:p>
            <a:pPr eaLnBrk="1" hangingPunct="1">
              <a:buFont typeface="Wingdings 2" pitchFamily="18" charset="2"/>
              <a:buNone/>
            </a:pPr>
            <a:endParaRPr lang="en-GB" sz="3600"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ttp://www.woisd.net/moodle/file.php/6/assets/images/ks4/fermenter.gif"/>
          <p:cNvPicPr>
            <a:picLocks noChangeAspect="1" noChangeArrowheads="1"/>
          </p:cNvPicPr>
          <p:nvPr/>
        </p:nvPicPr>
        <p:blipFill>
          <a:blip r:embed="rId2" cstate="print"/>
          <a:srcRect/>
          <a:stretch>
            <a:fillRect/>
          </a:stretch>
        </p:blipFill>
        <p:spPr bwMode="auto">
          <a:xfrm>
            <a:off x="827088" y="260350"/>
            <a:ext cx="7650162" cy="6273800"/>
          </a:xfrm>
          <a:prstGeom prst="rect">
            <a:avLst/>
          </a:prstGeom>
          <a:noFill/>
          <a:ln w="9525">
            <a:noFill/>
            <a:miter lim="800000"/>
            <a:headEnd/>
            <a:tailEnd/>
          </a:ln>
        </p:spPr>
      </p:pic>
      <p:sp>
        <p:nvSpPr>
          <p:cNvPr id="52226" name="Text Box 9"/>
          <p:cNvSpPr txBox="1">
            <a:spLocks noChangeArrowheads="1"/>
          </p:cNvSpPr>
          <p:nvPr/>
        </p:nvSpPr>
        <p:spPr bwMode="auto">
          <a:xfrm>
            <a:off x="7308850" y="5967413"/>
            <a:ext cx="1835150" cy="701675"/>
          </a:xfrm>
          <a:prstGeom prst="rect">
            <a:avLst/>
          </a:prstGeom>
          <a:noFill/>
          <a:ln w="9525">
            <a:noFill/>
            <a:miter lim="800000"/>
            <a:headEnd/>
            <a:tailEnd/>
          </a:ln>
        </p:spPr>
        <p:txBody>
          <a:bodyPr>
            <a:spAutoFit/>
          </a:bodyPr>
          <a:lstStyle/>
          <a:p>
            <a:pPr algn="ctr"/>
            <a:r>
              <a:rPr lang="en-GB" sz="2000" b="0">
                <a:solidFill>
                  <a:srgbClr val="FF0000"/>
                </a:solidFill>
                <a:latin typeface="Comic Sans MS" pitchFamily="66" charset="0"/>
              </a:rPr>
              <a:t>bacteria and insulin OUT</a:t>
            </a:r>
          </a:p>
        </p:txBody>
      </p:sp>
      <p:sp>
        <p:nvSpPr>
          <p:cNvPr id="52227" name="Text Box 3"/>
          <p:cNvSpPr txBox="1">
            <a:spLocks noChangeArrowheads="1"/>
          </p:cNvSpPr>
          <p:nvPr/>
        </p:nvSpPr>
        <p:spPr bwMode="auto">
          <a:xfrm>
            <a:off x="6156325" y="1916113"/>
            <a:ext cx="1504950" cy="517525"/>
          </a:xfrm>
          <a:prstGeom prst="rect">
            <a:avLst/>
          </a:prstGeom>
          <a:noFill/>
          <a:ln w="9525">
            <a:noFill/>
            <a:miter lim="800000"/>
            <a:headEnd/>
            <a:tailEnd/>
          </a:ln>
        </p:spPr>
        <p:txBody>
          <a:bodyPr wrap="none">
            <a:spAutoFit/>
          </a:bodyPr>
          <a:lstStyle/>
          <a:p>
            <a:pPr algn="ctr"/>
            <a:r>
              <a:rPr lang="en-GB" sz="1400" b="0">
                <a:latin typeface="Comic Sans MS" pitchFamily="66" charset="0"/>
              </a:rPr>
              <a:t>to mix bacteria </a:t>
            </a:r>
          </a:p>
          <a:p>
            <a:pPr algn="ctr"/>
            <a:r>
              <a:rPr lang="en-GB" sz="1400" b="0">
                <a:latin typeface="Comic Sans MS" pitchFamily="66" charset="0"/>
              </a:rPr>
              <a:t>and nutrients</a:t>
            </a:r>
          </a:p>
        </p:txBody>
      </p:sp>
      <p:sp>
        <p:nvSpPr>
          <p:cNvPr id="52228" name="Text Box 4"/>
          <p:cNvSpPr txBox="1">
            <a:spLocks noChangeArrowheads="1"/>
          </p:cNvSpPr>
          <p:nvPr/>
        </p:nvSpPr>
        <p:spPr bwMode="auto">
          <a:xfrm>
            <a:off x="215900" y="3860800"/>
            <a:ext cx="2547938" cy="549275"/>
          </a:xfrm>
          <a:prstGeom prst="rect">
            <a:avLst/>
          </a:prstGeom>
          <a:noFill/>
          <a:ln w="9525">
            <a:noFill/>
            <a:miter lim="800000"/>
            <a:headEnd/>
            <a:tailEnd/>
          </a:ln>
        </p:spPr>
        <p:txBody>
          <a:bodyPr wrap="none">
            <a:spAutoFit/>
          </a:bodyPr>
          <a:lstStyle/>
          <a:p>
            <a:pPr algn="ctr"/>
            <a:r>
              <a:rPr lang="en-GB" sz="1600">
                <a:latin typeface="Comic Sans MS" pitchFamily="66" charset="0"/>
              </a:rPr>
              <a:t>cooling </a:t>
            </a:r>
            <a:r>
              <a:rPr lang="en-GB" sz="1400" b="0">
                <a:latin typeface="Comic Sans MS" pitchFamily="66" charset="0"/>
              </a:rPr>
              <a:t>to maintain </a:t>
            </a:r>
          </a:p>
          <a:p>
            <a:pPr algn="ctr"/>
            <a:r>
              <a:rPr lang="en-GB" sz="1400" b="0">
                <a:latin typeface="Comic Sans MS" pitchFamily="66" charset="0"/>
              </a:rPr>
              <a:t>optimum temp during growth</a:t>
            </a:r>
          </a:p>
        </p:txBody>
      </p:sp>
      <p:sp>
        <p:nvSpPr>
          <p:cNvPr id="52229" name="Text Box 10"/>
          <p:cNvSpPr txBox="1">
            <a:spLocks noChangeArrowheads="1"/>
          </p:cNvSpPr>
          <p:nvPr/>
        </p:nvSpPr>
        <p:spPr bwMode="auto">
          <a:xfrm>
            <a:off x="325438" y="5229225"/>
            <a:ext cx="2670175" cy="730250"/>
          </a:xfrm>
          <a:prstGeom prst="rect">
            <a:avLst/>
          </a:prstGeom>
          <a:noFill/>
          <a:ln w="9525">
            <a:noFill/>
            <a:miter lim="800000"/>
            <a:headEnd/>
            <a:tailEnd/>
          </a:ln>
        </p:spPr>
        <p:txBody>
          <a:bodyPr wrap="none">
            <a:spAutoFit/>
          </a:bodyPr>
          <a:lstStyle/>
          <a:p>
            <a:pPr algn="ctr"/>
            <a:r>
              <a:rPr lang="en-GB" sz="1400">
                <a:latin typeface="Comic Sans MS" pitchFamily="66" charset="0"/>
              </a:rPr>
              <a:t>Steam</a:t>
            </a:r>
            <a:r>
              <a:rPr lang="en-GB" sz="1400" b="0">
                <a:latin typeface="Comic Sans MS" pitchFamily="66" charset="0"/>
              </a:rPr>
              <a:t> to sterilise fermenter </a:t>
            </a:r>
          </a:p>
          <a:p>
            <a:pPr algn="ctr"/>
            <a:r>
              <a:rPr lang="en-GB" sz="1400" b="0">
                <a:latin typeface="Comic Sans MS" pitchFamily="66" charset="0"/>
              </a:rPr>
              <a:t>and nutrients </a:t>
            </a:r>
          </a:p>
          <a:p>
            <a:pPr algn="ctr"/>
            <a:r>
              <a:rPr lang="en-GB" sz="1400" b="0">
                <a:latin typeface="Comic Sans MS" pitchFamily="66" charset="0"/>
              </a:rPr>
              <a:t>before adding bacteria</a:t>
            </a:r>
          </a:p>
        </p:txBody>
      </p:sp>
      <p:sp>
        <p:nvSpPr>
          <p:cNvPr id="52230" name="Text Box 8"/>
          <p:cNvSpPr txBox="1">
            <a:spLocks noChangeArrowheads="1"/>
          </p:cNvSpPr>
          <p:nvPr/>
        </p:nvSpPr>
        <p:spPr bwMode="auto">
          <a:xfrm>
            <a:off x="827088" y="1484313"/>
            <a:ext cx="2055812" cy="304800"/>
          </a:xfrm>
          <a:prstGeom prst="rect">
            <a:avLst/>
          </a:prstGeom>
          <a:noFill/>
          <a:ln w="9525">
            <a:noFill/>
            <a:miter lim="800000"/>
            <a:headEnd/>
            <a:tailEnd/>
          </a:ln>
        </p:spPr>
        <p:txBody>
          <a:bodyPr wrap="none">
            <a:spAutoFit/>
          </a:bodyPr>
          <a:lstStyle/>
          <a:p>
            <a:r>
              <a:rPr lang="en-GB" sz="1400" b="0">
                <a:latin typeface="Comic Sans MS" pitchFamily="66" charset="0"/>
              </a:rPr>
              <a:t>oxygen for </a:t>
            </a:r>
            <a:r>
              <a:rPr lang="en-GB" sz="1400">
                <a:latin typeface="Comic Sans MS" pitchFamily="66" charset="0"/>
              </a:rPr>
              <a:t>respiration</a:t>
            </a:r>
          </a:p>
        </p:txBody>
      </p:sp>
      <p:sp>
        <p:nvSpPr>
          <p:cNvPr id="52231" name="Text Box 8"/>
          <p:cNvSpPr txBox="1">
            <a:spLocks noChangeArrowheads="1"/>
          </p:cNvSpPr>
          <p:nvPr/>
        </p:nvSpPr>
        <p:spPr bwMode="auto">
          <a:xfrm>
            <a:off x="7019925" y="1052513"/>
            <a:ext cx="1649413" cy="304800"/>
          </a:xfrm>
          <a:prstGeom prst="rect">
            <a:avLst/>
          </a:prstGeom>
          <a:noFill/>
          <a:ln w="9525">
            <a:noFill/>
            <a:miter lim="800000"/>
            <a:headEnd/>
            <a:tailEnd/>
          </a:ln>
        </p:spPr>
        <p:txBody>
          <a:bodyPr wrap="none">
            <a:spAutoFit/>
          </a:bodyPr>
          <a:lstStyle/>
          <a:p>
            <a:r>
              <a:rPr lang="en-GB" sz="1400" b="0">
                <a:latin typeface="Comic Sans MS" pitchFamily="66" charset="0"/>
              </a:rPr>
              <a:t>controls </a:t>
            </a:r>
            <a:r>
              <a:rPr lang="en-GB" sz="1400">
                <a:latin typeface="Comic Sans MS" pitchFamily="66" charset="0"/>
              </a:rPr>
              <a:t>pressure</a:t>
            </a:r>
          </a:p>
        </p:txBody>
      </p:sp>
      <p:sp>
        <p:nvSpPr>
          <p:cNvPr id="52232" name="Text Box 8"/>
          <p:cNvSpPr txBox="1">
            <a:spLocks noChangeArrowheads="1"/>
          </p:cNvSpPr>
          <p:nvPr/>
        </p:nvSpPr>
        <p:spPr bwMode="auto">
          <a:xfrm>
            <a:off x="6948488" y="5397500"/>
            <a:ext cx="1943100" cy="336550"/>
          </a:xfrm>
          <a:prstGeom prst="rect">
            <a:avLst/>
          </a:prstGeom>
          <a:noFill/>
          <a:ln w="9525">
            <a:noFill/>
            <a:miter lim="800000"/>
            <a:headEnd/>
            <a:tailEnd/>
          </a:ln>
        </p:spPr>
        <p:txBody>
          <a:bodyPr wrap="none">
            <a:spAutoFit/>
          </a:bodyPr>
          <a:lstStyle/>
          <a:p>
            <a:r>
              <a:rPr lang="en-GB" sz="1600">
                <a:latin typeface="Comic Sans MS" pitchFamily="66" charset="0"/>
              </a:rPr>
              <a:t>Monitors</a:t>
            </a:r>
            <a:r>
              <a:rPr lang="en-GB" sz="1600" b="0">
                <a:latin typeface="Comic Sans MS" pitchFamily="66" charset="0"/>
              </a:rPr>
              <a:t> pH, temp</a:t>
            </a:r>
            <a:endParaRPr lang="en-GB" sz="1400" b="0">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cstate="print"/>
          <a:srcRect/>
          <a:stretch>
            <a:fillRect/>
          </a:stretch>
        </p:blipFill>
        <p:spPr bwMode="auto">
          <a:xfrm>
            <a:off x="2195513" y="180975"/>
            <a:ext cx="6264275" cy="6677025"/>
          </a:xfrm>
          <a:prstGeom prst="rect">
            <a:avLst/>
          </a:prstGeom>
          <a:noFill/>
          <a:ln w="9525">
            <a:noFill/>
            <a:miter lim="800000"/>
            <a:headEnd/>
            <a:tailEnd/>
          </a:ln>
        </p:spPr>
      </p:pic>
      <p:sp>
        <p:nvSpPr>
          <p:cNvPr id="53250" name="Text Box 3"/>
          <p:cNvSpPr txBox="1">
            <a:spLocks noChangeArrowheads="1"/>
          </p:cNvSpPr>
          <p:nvPr/>
        </p:nvSpPr>
        <p:spPr bwMode="auto">
          <a:xfrm>
            <a:off x="1739900" y="2682875"/>
            <a:ext cx="1504950" cy="762000"/>
          </a:xfrm>
          <a:prstGeom prst="rect">
            <a:avLst/>
          </a:prstGeom>
          <a:noFill/>
          <a:ln w="9525">
            <a:noFill/>
            <a:miter lim="800000"/>
            <a:headEnd/>
            <a:tailEnd/>
          </a:ln>
        </p:spPr>
        <p:txBody>
          <a:bodyPr wrap="none">
            <a:spAutoFit/>
          </a:bodyPr>
          <a:lstStyle/>
          <a:p>
            <a:pPr algn="ctr"/>
            <a:r>
              <a:rPr lang="en-GB" sz="1600">
                <a:latin typeface="Comic Sans MS" pitchFamily="66" charset="0"/>
              </a:rPr>
              <a:t>paddle</a:t>
            </a:r>
          </a:p>
          <a:p>
            <a:pPr algn="ctr"/>
            <a:r>
              <a:rPr lang="en-GB" sz="1400" b="0">
                <a:latin typeface="Comic Sans MS" pitchFamily="66" charset="0"/>
              </a:rPr>
              <a:t>to mix bacteria </a:t>
            </a:r>
          </a:p>
          <a:p>
            <a:pPr algn="ctr"/>
            <a:r>
              <a:rPr lang="en-GB" sz="1400" b="0">
                <a:latin typeface="Comic Sans MS" pitchFamily="66" charset="0"/>
              </a:rPr>
              <a:t>and nutrients</a:t>
            </a:r>
          </a:p>
        </p:txBody>
      </p:sp>
      <p:sp>
        <p:nvSpPr>
          <p:cNvPr id="53251" name="Text Box 4"/>
          <p:cNvSpPr txBox="1">
            <a:spLocks noChangeArrowheads="1"/>
          </p:cNvSpPr>
          <p:nvPr/>
        </p:nvSpPr>
        <p:spPr bwMode="auto">
          <a:xfrm>
            <a:off x="1608138" y="3548063"/>
            <a:ext cx="1536700" cy="762000"/>
          </a:xfrm>
          <a:prstGeom prst="rect">
            <a:avLst/>
          </a:prstGeom>
          <a:noFill/>
          <a:ln w="9525">
            <a:noFill/>
            <a:miter lim="800000"/>
            <a:headEnd/>
            <a:tailEnd/>
          </a:ln>
        </p:spPr>
        <p:txBody>
          <a:bodyPr wrap="none">
            <a:spAutoFit/>
          </a:bodyPr>
          <a:lstStyle/>
          <a:p>
            <a:pPr algn="ctr"/>
            <a:r>
              <a:rPr lang="en-GB" sz="1600">
                <a:latin typeface="Comic Sans MS" pitchFamily="66" charset="0"/>
              </a:rPr>
              <a:t>cooling jacket</a:t>
            </a:r>
          </a:p>
          <a:p>
            <a:pPr algn="ctr"/>
            <a:r>
              <a:rPr lang="en-GB" sz="1400" b="0">
                <a:latin typeface="Comic Sans MS" pitchFamily="66" charset="0"/>
              </a:rPr>
              <a:t>to maintain </a:t>
            </a:r>
          </a:p>
          <a:p>
            <a:pPr algn="ctr"/>
            <a:r>
              <a:rPr lang="en-GB" sz="1400" b="0">
                <a:latin typeface="Comic Sans MS" pitchFamily="66" charset="0"/>
              </a:rPr>
              <a:t>optimum temp</a:t>
            </a:r>
          </a:p>
        </p:txBody>
      </p:sp>
      <p:sp>
        <p:nvSpPr>
          <p:cNvPr id="53252" name="Text Box 5"/>
          <p:cNvSpPr txBox="1">
            <a:spLocks noChangeArrowheads="1"/>
          </p:cNvSpPr>
          <p:nvPr/>
        </p:nvSpPr>
        <p:spPr bwMode="auto">
          <a:xfrm>
            <a:off x="1116013" y="4581525"/>
            <a:ext cx="1411287" cy="304800"/>
          </a:xfrm>
          <a:prstGeom prst="rect">
            <a:avLst/>
          </a:prstGeom>
          <a:noFill/>
          <a:ln w="9525">
            <a:noFill/>
            <a:miter lim="800000"/>
            <a:headEnd/>
            <a:tailEnd/>
          </a:ln>
        </p:spPr>
        <p:txBody>
          <a:bodyPr wrap="none">
            <a:spAutoFit/>
          </a:bodyPr>
          <a:lstStyle/>
          <a:p>
            <a:r>
              <a:rPr lang="en-GB" sz="1400">
                <a:latin typeface="Comic Sans MS" pitchFamily="66" charset="0"/>
              </a:rPr>
              <a:t>cold water IN</a:t>
            </a:r>
          </a:p>
        </p:txBody>
      </p:sp>
      <p:sp>
        <p:nvSpPr>
          <p:cNvPr id="53253" name="Text Box 6"/>
          <p:cNvSpPr txBox="1">
            <a:spLocks noChangeArrowheads="1"/>
          </p:cNvSpPr>
          <p:nvPr/>
        </p:nvSpPr>
        <p:spPr bwMode="auto">
          <a:xfrm>
            <a:off x="5867400" y="3187700"/>
            <a:ext cx="1882775" cy="336550"/>
          </a:xfrm>
          <a:prstGeom prst="rect">
            <a:avLst/>
          </a:prstGeom>
          <a:noFill/>
          <a:ln w="9525">
            <a:noFill/>
            <a:miter lim="800000"/>
            <a:headEnd/>
            <a:tailEnd/>
          </a:ln>
        </p:spPr>
        <p:txBody>
          <a:bodyPr wrap="none">
            <a:spAutoFit/>
          </a:bodyPr>
          <a:lstStyle/>
          <a:p>
            <a:r>
              <a:rPr lang="en-GB" sz="1600">
                <a:latin typeface="Comic Sans MS" pitchFamily="66" charset="0"/>
              </a:rPr>
              <a:t>warm water OUT</a:t>
            </a:r>
          </a:p>
        </p:txBody>
      </p:sp>
      <p:sp>
        <p:nvSpPr>
          <p:cNvPr id="53254" name="Text Box 7"/>
          <p:cNvSpPr txBox="1">
            <a:spLocks noChangeArrowheads="1"/>
          </p:cNvSpPr>
          <p:nvPr/>
        </p:nvSpPr>
        <p:spPr bwMode="auto">
          <a:xfrm>
            <a:off x="5795963" y="3908425"/>
            <a:ext cx="2393950" cy="581025"/>
          </a:xfrm>
          <a:prstGeom prst="rect">
            <a:avLst/>
          </a:prstGeom>
          <a:noFill/>
          <a:ln w="9525">
            <a:noFill/>
            <a:miter lim="800000"/>
            <a:headEnd/>
            <a:tailEnd/>
          </a:ln>
        </p:spPr>
        <p:txBody>
          <a:bodyPr wrap="none">
            <a:spAutoFit/>
          </a:bodyPr>
          <a:lstStyle/>
          <a:p>
            <a:r>
              <a:rPr lang="en-GB" sz="1600">
                <a:latin typeface="Comic Sans MS" pitchFamily="66" charset="0"/>
              </a:rPr>
              <a:t>Solution containing </a:t>
            </a:r>
          </a:p>
          <a:p>
            <a:r>
              <a:rPr lang="en-GB" sz="1600">
                <a:latin typeface="Comic Sans MS" pitchFamily="66" charset="0"/>
              </a:rPr>
              <a:t>bacteria and nutrients</a:t>
            </a:r>
          </a:p>
        </p:txBody>
      </p:sp>
      <p:sp>
        <p:nvSpPr>
          <p:cNvPr id="53255" name="Text Box 8"/>
          <p:cNvSpPr txBox="1">
            <a:spLocks noChangeArrowheads="1"/>
          </p:cNvSpPr>
          <p:nvPr/>
        </p:nvSpPr>
        <p:spPr bwMode="auto">
          <a:xfrm>
            <a:off x="6156325" y="5348288"/>
            <a:ext cx="2044700" cy="549275"/>
          </a:xfrm>
          <a:prstGeom prst="rect">
            <a:avLst/>
          </a:prstGeom>
          <a:noFill/>
          <a:ln w="9525">
            <a:noFill/>
            <a:miter lim="800000"/>
            <a:headEnd/>
            <a:tailEnd/>
          </a:ln>
        </p:spPr>
        <p:txBody>
          <a:bodyPr wrap="none">
            <a:spAutoFit/>
          </a:bodyPr>
          <a:lstStyle/>
          <a:p>
            <a:r>
              <a:rPr lang="en-GB" sz="1600">
                <a:latin typeface="Comic Sans MS" pitchFamily="66" charset="0"/>
              </a:rPr>
              <a:t>air bubbled IN</a:t>
            </a:r>
          </a:p>
          <a:p>
            <a:r>
              <a:rPr lang="en-GB" sz="1400" b="0">
                <a:latin typeface="Comic Sans MS" pitchFamily="66" charset="0"/>
              </a:rPr>
              <a:t>oxygen for respiration</a:t>
            </a:r>
          </a:p>
        </p:txBody>
      </p:sp>
      <p:sp>
        <p:nvSpPr>
          <p:cNvPr id="53256" name="Text Box 9"/>
          <p:cNvSpPr txBox="1">
            <a:spLocks noChangeArrowheads="1"/>
          </p:cNvSpPr>
          <p:nvPr/>
        </p:nvSpPr>
        <p:spPr bwMode="auto">
          <a:xfrm>
            <a:off x="4572000" y="6165850"/>
            <a:ext cx="3117850" cy="396875"/>
          </a:xfrm>
          <a:prstGeom prst="rect">
            <a:avLst/>
          </a:prstGeom>
          <a:noFill/>
          <a:ln w="9525">
            <a:noFill/>
            <a:miter lim="800000"/>
            <a:headEnd/>
            <a:tailEnd/>
          </a:ln>
        </p:spPr>
        <p:txBody>
          <a:bodyPr wrap="none">
            <a:spAutoFit/>
          </a:bodyPr>
          <a:lstStyle/>
          <a:p>
            <a:r>
              <a:rPr lang="en-GB" sz="2000" b="0">
                <a:solidFill>
                  <a:srgbClr val="FF0000"/>
                </a:solidFill>
                <a:latin typeface="Comic Sans MS" pitchFamily="66" charset="0"/>
              </a:rPr>
              <a:t>bacteria and insulin OUT</a:t>
            </a:r>
          </a:p>
        </p:txBody>
      </p:sp>
      <p:sp>
        <p:nvSpPr>
          <p:cNvPr id="53257" name="Text Box 10"/>
          <p:cNvSpPr txBox="1">
            <a:spLocks noChangeArrowheads="1"/>
          </p:cNvSpPr>
          <p:nvPr/>
        </p:nvSpPr>
        <p:spPr bwMode="auto">
          <a:xfrm>
            <a:off x="1822450" y="5734050"/>
            <a:ext cx="2087563" cy="730250"/>
          </a:xfrm>
          <a:prstGeom prst="rect">
            <a:avLst/>
          </a:prstGeom>
          <a:noFill/>
          <a:ln w="9525">
            <a:noFill/>
            <a:miter lim="800000"/>
            <a:headEnd/>
            <a:tailEnd/>
          </a:ln>
        </p:spPr>
        <p:txBody>
          <a:bodyPr wrap="none">
            <a:spAutoFit/>
          </a:bodyPr>
          <a:lstStyle/>
          <a:p>
            <a:pPr algn="ctr"/>
            <a:r>
              <a:rPr lang="en-GB" sz="1400" b="0">
                <a:latin typeface="Comic Sans MS" pitchFamily="66" charset="0"/>
              </a:rPr>
              <a:t>to sterilise fermenter </a:t>
            </a:r>
          </a:p>
          <a:p>
            <a:pPr algn="ctr"/>
            <a:r>
              <a:rPr lang="en-GB" sz="1400" b="0">
                <a:latin typeface="Comic Sans MS" pitchFamily="66" charset="0"/>
              </a:rPr>
              <a:t>and nutrients </a:t>
            </a:r>
          </a:p>
          <a:p>
            <a:pPr algn="ctr"/>
            <a:r>
              <a:rPr lang="en-GB" sz="1400" b="0">
                <a:latin typeface="Comic Sans MS" pitchFamily="66" charset="0"/>
              </a:rPr>
              <a:t>before adding bacteria</a:t>
            </a:r>
          </a:p>
        </p:txBody>
      </p:sp>
      <p:sp>
        <p:nvSpPr>
          <p:cNvPr id="53258" name="Text Box 11"/>
          <p:cNvSpPr txBox="1">
            <a:spLocks noChangeArrowheads="1"/>
          </p:cNvSpPr>
          <p:nvPr/>
        </p:nvSpPr>
        <p:spPr bwMode="auto">
          <a:xfrm>
            <a:off x="5867400" y="2179638"/>
            <a:ext cx="1906588" cy="336550"/>
          </a:xfrm>
          <a:prstGeom prst="rect">
            <a:avLst/>
          </a:prstGeom>
          <a:noFill/>
          <a:ln w="9525">
            <a:noFill/>
            <a:miter lim="800000"/>
            <a:headEnd/>
            <a:tailEnd/>
          </a:ln>
        </p:spPr>
        <p:txBody>
          <a:bodyPr wrap="none">
            <a:spAutoFit/>
          </a:bodyPr>
          <a:lstStyle/>
          <a:p>
            <a:r>
              <a:rPr lang="en-GB" sz="1600">
                <a:latin typeface="Comic Sans MS" pitchFamily="66" charset="0"/>
              </a:rPr>
              <a:t>waste gases OUT</a:t>
            </a:r>
          </a:p>
        </p:txBody>
      </p:sp>
      <p:sp>
        <p:nvSpPr>
          <p:cNvPr id="53259" name="Text Box 12"/>
          <p:cNvSpPr txBox="1">
            <a:spLocks noChangeArrowheads="1"/>
          </p:cNvSpPr>
          <p:nvPr/>
        </p:nvSpPr>
        <p:spPr bwMode="auto">
          <a:xfrm>
            <a:off x="179388" y="188913"/>
            <a:ext cx="2290762" cy="519112"/>
          </a:xfrm>
          <a:prstGeom prst="rect">
            <a:avLst/>
          </a:prstGeom>
          <a:noFill/>
          <a:ln w="9525">
            <a:noFill/>
            <a:miter lim="800000"/>
            <a:headEnd/>
            <a:tailEnd/>
          </a:ln>
        </p:spPr>
        <p:txBody>
          <a:bodyPr wrap="none">
            <a:spAutoFit/>
          </a:bodyPr>
          <a:lstStyle/>
          <a:p>
            <a:r>
              <a:rPr lang="en-GB" sz="2800" b="0">
                <a:latin typeface="Comic Sans MS" pitchFamily="66" charset="0"/>
              </a:rPr>
              <a:t>A fermenter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http://blogs-images.forbes.com/henrymiller/files/2012/10/HumulinR-10ml-vial.jpg.jpg"/>
          <p:cNvPicPr>
            <a:picLocks noChangeAspect="1" noChangeArrowheads="1"/>
          </p:cNvPicPr>
          <p:nvPr/>
        </p:nvPicPr>
        <p:blipFill>
          <a:blip r:embed="rId2" cstate="print"/>
          <a:srcRect/>
          <a:stretch>
            <a:fillRect/>
          </a:stretch>
        </p:blipFill>
        <p:spPr bwMode="auto">
          <a:xfrm>
            <a:off x="5845175" y="692150"/>
            <a:ext cx="3298825" cy="6165850"/>
          </a:xfrm>
          <a:prstGeom prst="rect">
            <a:avLst/>
          </a:prstGeom>
          <a:noFill/>
          <a:ln w="9525">
            <a:noFill/>
            <a:miter lim="800000"/>
            <a:headEnd/>
            <a:tailEnd/>
          </a:ln>
        </p:spPr>
      </p:pic>
      <p:sp>
        <p:nvSpPr>
          <p:cNvPr id="54274" name="Title 1"/>
          <p:cNvSpPr>
            <a:spLocks noGrp="1"/>
          </p:cNvSpPr>
          <p:nvPr>
            <p:ph type="title"/>
          </p:nvPr>
        </p:nvSpPr>
        <p:spPr>
          <a:xfrm>
            <a:off x="395288" y="-315913"/>
            <a:ext cx="8229600" cy="1143001"/>
          </a:xfrm>
        </p:spPr>
        <p:txBody>
          <a:bodyPr/>
          <a:lstStyle/>
          <a:p>
            <a:pPr eaLnBrk="1" hangingPunct="1"/>
            <a:r>
              <a:rPr lang="en-GB" b="1" smtClean="0">
                <a:latin typeface="Arial" charset="0"/>
                <a:cs typeface="Arial" charset="0"/>
              </a:rPr>
              <a:t>Downstreaming</a:t>
            </a:r>
          </a:p>
        </p:txBody>
      </p:sp>
      <p:sp>
        <p:nvSpPr>
          <p:cNvPr id="54275" name="Content Placeholder 2"/>
          <p:cNvSpPr>
            <a:spLocks noGrp="1"/>
          </p:cNvSpPr>
          <p:nvPr>
            <p:ph idx="1"/>
          </p:nvPr>
        </p:nvSpPr>
        <p:spPr>
          <a:xfrm>
            <a:off x="0" y="836613"/>
            <a:ext cx="6804025" cy="6021387"/>
          </a:xfrm>
        </p:spPr>
        <p:txBody>
          <a:bodyPr/>
          <a:lstStyle/>
          <a:p>
            <a:pPr eaLnBrk="1" hangingPunct="1">
              <a:buFont typeface="Wingdings 2" pitchFamily="18" charset="2"/>
              <a:buNone/>
            </a:pPr>
            <a:r>
              <a:rPr lang="en-GB" sz="3600" smtClean="0">
                <a:latin typeface="Arial" charset="0"/>
                <a:cs typeface="Arial" charset="0"/>
              </a:rPr>
              <a:t>	This is the process that must be carried out after the insulin is produced by bacteria,</a:t>
            </a:r>
            <a:r>
              <a:rPr lang="en-GB" sz="3600" smtClean="0">
                <a:solidFill>
                  <a:schemeClr val="accent1"/>
                </a:solidFill>
                <a:latin typeface="Arial" charset="0"/>
                <a:cs typeface="Arial" charset="0"/>
              </a:rPr>
              <a:t>to produce a pure form of insulin to be used for medical purposes. It involves</a:t>
            </a:r>
            <a:r>
              <a:rPr lang="en-GB" sz="3600" smtClean="0">
                <a:latin typeface="Arial" charset="0"/>
                <a:cs typeface="Arial" charset="0"/>
              </a:rPr>
              <a:t>:</a:t>
            </a:r>
          </a:p>
          <a:p>
            <a:pPr eaLnBrk="1" hangingPunct="1">
              <a:buFont typeface="Calibri" pitchFamily="34" charset="0"/>
              <a:buAutoNum type="arabicPeriod"/>
            </a:pPr>
            <a:r>
              <a:rPr lang="en-GB" sz="3600" b="1" smtClean="0">
                <a:solidFill>
                  <a:schemeClr val="accent1"/>
                </a:solidFill>
                <a:latin typeface="Arial" charset="0"/>
                <a:cs typeface="Arial" charset="0"/>
              </a:rPr>
              <a:t>Extraction</a:t>
            </a:r>
            <a:r>
              <a:rPr lang="en-GB" sz="3600" smtClean="0">
                <a:latin typeface="Arial" charset="0"/>
                <a:cs typeface="Arial" charset="0"/>
              </a:rPr>
              <a:t> of insulin from the fermenter;</a:t>
            </a:r>
          </a:p>
          <a:p>
            <a:pPr eaLnBrk="1" hangingPunct="1">
              <a:buFont typeface="Calibri" pitchFamily="34" charset="0"/>
              <a:buAutoNum type="arabicPeriod"/>
            </a:pPr>
            <a:r>
              <a:rPr lang="en-GB" sz="3600" b="1" smtClean="0">
                <a:solidFill>
                  <a:schemeClr val="accent1"/>
                </a:solidFill>
                <a:latin typeface="Arial" charset="0"/>
                <a:cs typeface="Arial" charset="0"/>
              </a:rPr>
              <a:t>Purification</a:t>
            </a:r>
            <a:r>
              <a:rPr lang="en-GB" sz="3600" smtClean="0">
                <a:latin typeface="Arial" charset="0"/>
                <a:cs typeface="Arial" charset="0"/>
              </a:rPr>
              <a:t> of insulin;</a:t>
            </a:r>
          </a:p>
          <a:p>
            <a:pPr eaLnBrk="1" hangingPunct="1">
              <a:buFont typeface="Calibri" pitchFamily="34" charset="0"/>
              <a:buAutoNum type="arabicPeriod"/>
            </a:pPr>
            <a:r>
              <a:rPr lang="en-GB" sz="3600" b="1" smtClean="0">
                <a:solidFill>
                  <a:schemeClr val="accent1"/>
                </a:solidFill>
                <a:latin typeface="Arial" charset="0"/>
                <a:cs typeface="Arial" charset="0"/>
              </a:rPr>
              <a:t>Packaging</a:t>
            </a:r>
            <a:r>
              <a:rPr lang="en-GB" sz="3600" smtClean="0">
                <a:latin typeface="Arial" charset="0"/>
                <a:cs typeface="Arial" charset="0"/>
              </a:rPr>
              <a:t> of insulin.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pPr marL="514350" indent="-514350" eaLnBrk="1" hangingPunct="1"/>
            <a:r>
              <a:rPr lang="en-GB" sz="3600" smtClean="0">
                <a:latin typeface="Arial" charset="0"/>
                <a:cs typeface="Arial" charset="0"/>
              </a:rPr>
              <a:t>In general, genetic engineering produces pure forms of medical and non-medical products more quickly, more cheaply and in greater quantities than by older extraction methods.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MCj04241220000[1]"/>
          <p:cNvPicPr>
            <a:picLocks noChangeAspect="1" noChangeArrowheads="1"/>
          </p:cNvPicPr>
          <p:nvPr/>
        </p:nvPicPr>
        <p:blipFill>
          <a:blip r:embed="rId2" cstate="print"/>
          <a:srcRect/>
          <a:stretch>
            <a:fillRect/>
          </a:stretch>
        </p:blipFill>
        <p:spPr bwMode="auto">
          <a:xfrm>
            <a:off x="4887913" y="3913188"/>
            <a:ext cx="4256087" cy="2944812"/>
          </a:xfrm>
          <a:prstGeom prst="rect">
            <a:avLst/>
          </a:prstGeom>
          <a:noFill/>
          <a:ln w="9525">
            <a:noFill/>
            <a:miter lim="800000"/>
            <a:headEnd/>
            <a:tailEnd/>
          </a:ln>
        </p:spPr>
      </p:pic>
      <p:sp>
        <p:nvSpPr>
          <p:cNvPr id="57346" name="Content Placeholder 2"/>
          <p:cNvSpPr>
            <a:spLocks noGrp="1"/>
          </p:cNvSpPr>
          <p:nvPr>
            <p:ph idx="1"/>
          </p:nvPr>
        </p:nvSpPr>
        <p:spPr>
          <a:xfrm>
            <a:off x="0" y="622300"/>
            <a:ext cx="9144000" cy="5759450"/>
          </a:xfrm>
        </p:spPr>
        <p:txBody>
          <a:bodyPr/>
          <a:lstStyle/>
          <a:p>
            <a:pPr eaLnBrk="1" hangingPunct="1"/>
            <a:r>
              <a:rPr lang="en-GB" sz="3600" smtClean="0">
                <a:latin typeface="Arial" charset="0"/>
                <a:cs typeface="Arial" charset="0"/>
              </a:rPr>
              <a:t>	Human insulin is produced by </a:t>
            </a:r>
            <a:r>
              <a:rPr lang="en-GB" sz="3600" smtClean="0">
                <a:solidFill>
                  <a:schemeClr val="accent1"/>
                </a:solidFill>
                <a:latin typeface="Arial" charset="0"/>
                <a:cs typeface="Arial" charset="0"/>
              </a:rPr>
              <a:t>genetically modified/engineered bacteria</a:t>
            </a:r>
            <a:r>
              <a:rPr lang="en-GB" sz="3600" smtClean="0">
                <a:latin typeface="Arial" charset="0"/>
                <a:cs typeface="Arial" charset="0"/>
              </a:rPr>
              <a:t>.</a:t>
            </a:r>
          </a:p>
          <a:p>
            <a:pPr eaLnBrk="1" hangingPunct="1">
              <a:buFont typeface="Wingdings 2" pitchFamily="18" charset="2"/>
              <a:buNone/>
            </a:pPr>
            <a:endParaRPr lang="en-GB" sz="1200" smtClean="0">
              <a:latin typeface="Arial" charset="0"/>
              <a:cs typeface="Arial" charset="0"/>
            </a:endParaRPr>
          </a:p>
          <a:p>
            <a:pPr eaLnBrk="1" hangingPunct="1"/>
            <a:r>
              <a:rPr lang="en-GB" sz="3600" smtClean="0">
                <a:latin typeface="Arial" charset="0"/>
                <a:cs typeface="Arial" charset="0"/>
              </a:rPr>
              <a:t>	Previously the insulin given to diabetics was obtained from the pancreas of domestic animals such as pigs and cattle.</a:t>
            </a:r>
          </a:p>
          <a:p>
            <a:pPr eaLnBrk="1" hangingPunct="1">
              <a:buFont typeface="Wingdings 2" pitchFamily="18" charset="2"/>
              <a:buNone/>
            </a:pPr>
            <a:endParaRPr lang="en-GB" sz="1200" smtClean="0">
              <a:latin typeface="Arial" charset="0"/>
              <a:cs typeface="Arial" charset="0"/>
            </a:endParaRPr>
          </a:p>
          <a:p>
            <a:pPr eaLnBrk="1" hangingPunct="1"/>
            <a:r>
              <a:rPr lang="en-GB" sz="3600" smtClean="0">
                <a:latin typeface="Arial" charset="0"/>
                <a:cs typeface="Arial" charset="0"/>
              </a:rPr>
              <a:t>	This was limited by the number of animals brought to abattoirs for slaughter and it was a slow extraction process.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6"/>
          <p:cNvSpPr txBox="1">
            <a:spLocks noChangeArrowheads="1"/>
          </p:cNvSpPr>
          <p:nvPr/>
        </p:nvSpPr>
        <p:spPr bwMode="auto">
          <a:xfrm>
            <a:off x="285750" y="1285875"/>
            <a:ext cx="8429625" cy="3937000"/>
          </a:xfrm>
          <a:prstGeom prst="rect">
            <a:avLst/>
          </a:prstGeom>
          <a:noFill/>
          <a:ln w="9525">
            <a:noFill/>
            <a:miter lim="800000"/>
            <a:headEnd/>
            <a:tailEnd/>
          </a:ln>
        </p:spPr>
        <p:txBody>
          <a:bodyPr>
            <a:spAutoFit/>
          </a:bodyPr>
          <a:lstStyle/>
          <a:p>
            <a:pPr>
              <a:buFontTx/>
              <a:buChar char="•"/>
            </a:pPr>
            <a:r>
              <a:rPr lang="en-GB" sz="3600" b="0"/>
              <a:t> The non-human insulin previously used to treat diabetes differs in </a:t>
            </a:r>
            <a:r>
              <a:rPr lang="en-GB" sz="3600">
                <a:solidFill>
                  <a:schemeClr val="accent1"/>
                </a:solidFill>
              </a:rPr>
              <a:t>structure</a:t>
            </a:r>
            <a:r>
              <a:rPr lang="en-GB" sz="3600" b="0"/>
              <a:t> from human insulin and was not as effective for humans. </a:t>
            </a:r>
          </a:p>
          <a:p>
            <a:endParaRPr lang="en-GB" sz="3600" b="0"/>
          </a:p>
          <a:p>
            <a:pPr>
              <a:buFontTx/>
              <a:buChar char="•"/>
            </a:pPr>
            <a:r>
              <a:rPr lang="en-GB" sz="3600" b="0"/>
              <a:t> Genetically engineered human insulin overcomes these problems.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1"/>
          </p:nvPr>
        </p:nvSpPr>
        <p:spPr>
          <a:xfrm>
            <a:off x="0" y="2295525"/>
            <a:ext cx="9144000" cy="2501900"/>
          </a:xfrm>
        </p:spPr>
        <p:txBody>
          <a:bodyPr/>
          <a:lstStyle/>
          <a:p>
            <a:r>
              <a:rPr lang="en-GB" sz="4000" smtClean="0">
                <a:latin typeface="Constantia" pitchFamily="18" charset="0"/>
              </a:rPr>
              <a:t>Advantages of genetically engineering human insulin</a:t>
            </a:r>
          </a:p>
          <a:p>
            <a:pPr>
              <a:buFont typeface="Wingdings 2" pitchFamily="18" charset="2"/>
              <a:buNone/>
            </a:pPr>
            <a:endParaRPr lang="en-GB" sz="4000" smtClean="0">
              <a:latin typeface="Constantia" pitchFamily="18" charset="0"/>
            </a:endParaRPr>
          </a:p>
          <a:p>
            <a:r>
              <a:rPr lang="en-GB" sz="4000" smtClean="0">
                <a:latin typeface="Constantia" pitchFamily="18" charset="0"/>
              </a:rPr>
              <a:t>Disadvantages of using non-human insulin to treat diabetes.</a:t>
            </a:r>
          </a:p>
        </p:txBody>
      </p:sp>
      <p:sp>
        <p:nvSpPr>
          <p:cNvPr id="72708" name="WordArt 4"/>
          <p:cNvSpPr>
            <a:spLocks noChangeArrowheads="1" noChangeShapeType="1" noTextEdit="1"/>
          </p:cNvSpPr>
          <p:nvPr/>
        </p:nvSpPr>
        <p:spPr bwMode="auto">
          <a:xfrm>
            <a:off x="330200" y="1052513"/>
            <a:ext cx="8562975" cy="5762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chemeClr val="folHlink"/>
                    </a:gs>
                    <a:gs pos="100000">
                      <a:schemeClr val="accent1"/>
                    </a:gs>
                  </a:gsLst>
                  <a:lin ang="5400000" scaled="1"/>
                </a:gradFill>
                <a:latin typeface="Arial Black"/>
              </a:rPr>
              <a:t>HIGHLIGHT THE FOLLOWING IN YOUR NOTES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GB" smtClean="0">
                <a:latin typeface="Arial" charset="0"/>
                <a:cs typeface="Arial" charset="0"/>
              </a:rPr>
              <a:t>Review</a:t>
            </a:r>
          </a:p>
        </p:txBody>
      </p:sp>
      <p:sp>
        <p:nvSpPr>
          <p:cNvPr id="60418" name="Content Placeholder 2"/>
          <p:cNvSpPr>
            <a:spLocks noGrp="1"/>
          </p:cNvSpPr>
          <p:nvPr>
            <p:ph idx="1"/>
          </p:nvPr>
        </p:nvSpPr>
        <p:spPr/>
        <p:txBody>
          <a:bodyPr/>
          <a:lstStyle/>
          <a:p>
            <a:pPr algn="ctr" eaLnBrk="1" hangingPunct="1">
              <a:buFont typeface="Wingdings 2" pitchFamily="18" charset="2"/>
              <a:buNone/>
            </a:pPr>
            <a:r>
              <a:rPr lang="en-GB" sz="4800" smtClean="0">
                <a:latin typeface="Arial" charset="0"/>
                <a:cs typeface="Arial" charset="0"/>
              </a:rPr>
              <a:t>Complete questions 1 – 3, p118-119 textbook.</a:t>
            </a:r>
          </a:p>
        </p:txBody>
      </p:sp>
      <p:pic>
        <p:nvPicPr>
          <p:cNvPr id="60419" name="Picture 5" descr="MC900413460[1]"/>
          <p:cNvPicPr>
            <a:picLocks noChangeAspect="1" noChangeArrowheads="1"/>
          </p:cNvPicPr>
          <p:nvPr/>
        </p:nvPicPr>
        <p:blipFill>
          <a:blip r:embed="rId2" cstate="print"/>
          <a:srcRect/>
          <a:stretch>
            <a:fillRect/>
          </a:stretch>
        </p:blipFill>
        <p:spPr bwMode="auto">
          <a:xfrm>
            <a:off x="5226050" y="2781300"/>
            <a:ext cx="3509963" cy="372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WordArt 2"/>
          <p:cNvSpPr>
            <a:spLocks noChangeArrowheads="1" noChangeShapeType="1" noTextEdit="1"/>
          </p:cNvSpPr>
          <p:nvPr/>
        </p:nvSpPr>
        <p:spPr bwMode="auto">
          <a:xfrm>
            <a:off x="900113" y="1989138"/>
            <a:ext cx="7416800" cy="18002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the last pair are usually</a:t>
            </a:r>
          </a:p>
          <a:p>
            <a:pPr algn="ctr"/>
            <a:r>
              <a:rPr lang="en-US" sz="3600" kern="10">
                <a:ln w="9525">
                  <a:solidFill>
                    <a:srgbClr val="000000"/>
                  </a:solidFill>
                  <a:round/>
                  <a:headEnd/>
                  <a:tailEnd/>
                </a:ln>
                <a:solidFill>
                  <a:srgbClr val="FFFFFF"/>
                </a:solidFill>
                <a:latin typeface="Arial Black"/>
              </a:rPr>
              <a:t>the sex chromosomes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body" idx="1"/>
          </p:nvPr>
        </p:nvSpPr>
        <p:spPr>
          <a:xfrm>
            <a:off x="323850" y="260350"/>
            <a:ext cx="8820150" cy="6597650"/>
          </a:xfrm>
        </p:spPr>
        <p:txBody>
          <a:bodyPr/>
          <a:lstStyle/>
          <a:p>
            <a:pPr marL="457200" indent="-457200" algn="ctr" eaLnBrk="1" hangingPunct="1">
              <a:lnSpc>
                <a:spcPct val="90000"/>
              </a:lnSpc>
              <a:buFont typeface="Wingdings 2" pitchFamily="18" charset="2"/>
              <a:buNone/>
            </a:pPr>
            <a:r>
              <a:rPr lang="en-GB" sz="2400" smtClean="0">
                <a:latin typeface="Comic Sans MS" pitchFamily="66" charset="0"/>
                <a:cs typeface="Arial" charset="0"/>
              </a:rPr>
              <a:t>6 MARK ANSWER</a:t>
            </a:r>
          </a:p>
          <a:p>
            <a:pPr marL="457200" indent="-457200" eaLnBrk="1" hangingPunct="1">
              <a:lnSpc>
                <a:spcPct val="90000"/>
              </a:lnSpc>
              <a:buFont typeface="Wingdings 2" pitchFamily="18" charset="2"/>
              <a:buNone/>
            </a:pPr>
            <a:endParaRPr lang="en-GB" sz="2400" smtClean="0">
              <a:latin typeface="Comic Sans MS" pitchFamily="66" charset="0"/>
              <a:cs typeface="Arial" charset="0"/>
            </a:endParaRPr>
          </a:p>
          <a:p>
            <a:pPr marL="457200" indent="-457200" eaLnBrk="1" hangingPunct="1">
              <a:lnSpc>
                <a:spcPct val="90000"/>
              </a:lnSpc>
              <a:buFontTx/>
              <a:buAutoNum type="arabicPeriod"/>
            </a:pPr>
            <a:r>
              <a:rPr lang="en-GB" sz="2400" smtClean="0">
                <a:latin typeface="Comic Sans MS" pitchFamily="66" charset="0"/>
                <a:cs typeface="Arial" charset="0"/>
              </a:rPr>
              <a:t>An enzyme cuts an insulin gene out of a human chromosome. </a:t>
            </a:r>
          </a:p>
          <a:p>
            <a:pPr marL="457200" indent="-457200" eaLnBrk="1" hangingPunct="1">
              <a:lnSpc>
                <a:spcPct val="90000"/>
              </a:lnSpc>
              <a:buFontTx/>
              <a:buAutoNum type="arabicPeriod"/>
            </a:pPr>
            <a:r>
              <a:rPr lang="en-GB" sz="2400" smtClean="0">
                <a:latin typeface="Comic Sans MS" pitchFamily="66" charset="0"/>
                <a:cs typeface="Arial" charset="0"/>
              </a:rPr>
              <a:t>Bacteria contain a circle of DNA called a plasmid. </a:t>
            </a:r>
          </a:p>
          <a:p>
            <a:pPr marL="457200" indent="-457200" eaLnBrk="1" hangingPunct="1">
              <a:lnSpc>
                <a:spcPct val="90000"/>
              </a:lnSpc>
              <a:buFontTx/>
              <a:buAutoNum type="arabicPeriod"/>
            </a:pPr>
            <a:r>
              <a:rPr lang="en-GB" sz="2400" smtClean="0">
                <a:latin typeface="Comic Sans MS" pitchFamily="66" charset="0"/>
                <a:cs typeface="Arial" charset="0"/>
              </a:rPr>
              <a:t>A plasmid is taken out of a bacterium and is cut open using the enzyme. </a:t>
            </a:r>
          </a:p>
          <a:p>
            <a:pPr marL="457200" indent="-457200" eaLnBrk="1" hangingPunct="1">
              <a:lnSpc>
                <a:spcPct val="90000"/>
              </a:lnSpc>
              <a:buFontTx/>
              <a:buAutoNum type="arabicPeriod"/>
            </a:pPr>
            <a:r>
              <a:rPr lang="en-GB" sz="2400" smtClean="0">
                <a:latin typeface="Comic Sans MS" pitchFamily="66" charset="0"/>
                <a:cs typeface="Arial" charset="0"/>
              </a:rPr>
              <a:t>The plasmid and insulin gene are mixed together and they join together forming a circle. </a:t>
            </a:r>
          </a:p>
          <a:p>
            <a:pPr marL="457200" indent="-457200" eaLnBrk="1" hangingPunct="1">
              <a:lnSpc>
                <a:spcPct val="90000"/>
              </a:lnSpc>
              <a:buFontTx/>
              <a:buAutoNum type="arabicPeriod"/>
            </a:pPr>
            <a:r>
              <a:rPr lang="en-GB" sz="2400" smtClean="0">
                <a:latin typeface="Comic Sans MS" pitchFamily="66" charset="0"/>
                <a:cs typeface="Arial" charset="0"/>
              </a:rPr>
              <a:t>The plasmid containing the insulin gene is put back into a bacterium.  </a:t>
            </a:r>
          </a:p>
          <a:p>
            <a:pPr marL="457200" indent="-457200" eaLnBrk="1" hangingPunct="1">
              <a:lnSpc>
                <a:spcPct val="90000"/>
              </a:lnSpc>
              <a:buFontTx/>
              <a:buAutoNum type="arabicPeriod"/>
            </a:pPr>
            <a:r>
              <a:rPr lang="en-GB" sz="2400" smtClean="0">
                <a:latin typeface="Comic Sans MS" pitchFamily="66" charset="0"/>
                <a:cs typeface="Arial" charset="0"/>
              </a:rPr>
              <a:t>Many bacteria are put into a huge fermenter where the bacteria multiply. </a:t>
            </a:r>
          </a:p>
          <a:p>
            <a:pPr marL="457200" indent="-457200" eaLnBrk="1" hangingPunct="1">
              <a:lnSpc>
                <a:spcPct val="90000"/>
              </a:lnSpc>
              <a:buFontTx/>
              <a:buAutoNum type="arabicPeriod"/>
            </a:pPr>
            <a:r>
              <a:rPr lang="en-GB" sz="2400" smtClean="0">
                <a:latin typeface="Comic Sans MS" pitchFamily="66" charset="0"/>
                <a:cs typeface="Arial" charset="0"/>
              </a:rPr>
              <a:t>The fermenter contains all the nutrients needed for the bacterium to make insulin. </a:t>
            </a:r>
          </a:p>
          <a:p>
            <a:pPr marL="457200" indent="-457200" eaLnBrk="1" hangingPunct="1">
              <a:lnSpc>
                <a:spcPct val="90000"/>
              </a:lnSpc>
              <a:buFontTx/>
              <a:buAutoNum type="arabicPeriod"/>
            </a:pPr>
            <a:r>
              <a:rPr lang="en-GB" sz="2400" smtClean="0">
                <a:latin typeface="Comic Sans MS" pitchFamily="66" charset="0"/>
                <a:cs typeface="Arial" charset="0"/>
              </a:rPr>
              <a:t>The insulin is secreted from the bacterial cells </a:t>
            </a:r>
          </a:p>
          <a:p>
            <a:pPr marL="457200" indent="-457200" eaLnBrk="1" hangingPunct="1">
              <a:lnSpc>
                <a:spcPct val="90000"/>
              </a:lnSpc>
              <a:buFontTx/>
              <a:buAutoNum type="arabicPeriod"/>
            </a:pPr>
            <a:r>
              <a:rPr lang="en-GB" sz="2400" smtClean="0">
                <a:latin typeface="Comic Sans MS" pitchFamily="66" charset="0"/>
                <a:cs typeface="Arial" charset="0"/>
              </a:rPr>
              <a:t>Downstreaming: extracts, purifies and packaging insulin.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2"/>
          <p:cNvGrpSpPr>
            <a:grpSpLocks/>
          </p:cNvGrpSpPr>
          <p:nvPr/>
        </p:nvGrpSpPr>
        <p:grpSpPr bwMode="auto">
          <a:xfrm>
            <a:off x="2916238" y="1196975"/>
            <a:ext cx="2951162" cy="433388"/>
            <a:chOff x="3606" y="436"/>
            <a:chExt cx="1859" cy="273"/>
          </a:xfrm>
        </p:grpSpPr>
        <p:sp>
          <p:nvSpPr>
            <p:cNvPr id="62475" name="Rectangle 3"/>
            <p:cNvSpPr>
              <a:spLocks noChangeArrowheads="1"/>
            </p:cNvSpPr>
            <p:nvPr/>
          </p:nvSpPr>
          <p:spPr bwMode="auto">
            <a:xfrm>
              <a:off x="3606" y="436"/>
              <a:ext cx="1859" cy="273"/>
            </a:xfrm>
            <a:prstGeom prst="rect">
              <a:avLst/>
            </a:prstGeom>
            <a:solidFill>
              <a:schemeClr val="bg1"/>
            </a:solidFill>
            <a:ln w="9525">
              <a:solidFill>
                <a:schemeClr val="tx1"/>
              </a:solidFill>
              <a:miter lim="800000"/>
              <a:headEnd/>
              <a:tailEnd/>
            </a:ln>
          </p:spPr>
          <p:txBody>
            <a:bodyPr wrap="none" anchor="ctr"/>
            <a:lstStyle/>
            <a:p>
              <a:endParaRPr lang="en-GB" b="0"/>
            </a:p>
          </p:txBody>
        </p:sp>
        <p:sp>
          <p:nvSpPr>
            <p:cNvPr id="62476" name="Rectangle 4"/>
            <p:cNvSpPr>
              <a:spLocks noChangeArrowheads="1"/>
            </p:cNvSpPr>
            <p:nvPr/>
          </p:nvSpPr>
          <p:spPr bwMode="auto">
            <a:xfrm>
              <a:off x="4241" y="436"/>
              <a:ext cx="635" cy="273"/>
            </a:xfrm>
            <a:prstGeom prst="rect">
              <a:avLst/>
            </a:prstGeom>
            <a:solidFill>
              <a:srgbClr val="FF0000"/>
            </a:solidFill>
            <a:ln w="9525">
              <a:solidFill>
                <a:schemeClr val="tx1"/>
              </a:solidFill>
              <a:miter lim="800000"/>
              <a:headEnd/>
              <a:tailEnd/>
            </a:ln>
          </p:spPr>
          <p:txBody>
            <a:bodyPr wrap="none" anchor="ctr"/>
            <a:lstStyle/>
            <a:p>
              <a:endParaRPr lang="en-GB" b="0"/>
            </a:p>
          </p:txBody>
        </p:sp>
      </p:grpSp>
      <p:sp>
        <p:nvSpPr>
          <p:cNvPr id="62466" name="AutoShape 5"/>
          <p:cNvSpPr>
            <a:spLocks noChangeArrowheads="1"/>
          </p:cNvSpPr>
          <p:nvPr/>
        </p:nvSpPr>
        <p:spPr bwMode="auto">
          <a:xfrm>
            <a:off x="4140200" y="1989138"/>
            <a:ext cx="431800" cy="1368425"/>
          </a:xfrm>
          <a:prstGeom prst="downArrow">
            <a:avLst>
              <a:gd name="adj1" fmla="val 50000"/>
              <a:gd name="adj2" fmla="val 79228"/>
            </a:avLst>
          </a:prstGeom>
          <a:solidFill>
            <a:schemeClr val="accent1"/>
          </a:solidFill>
          <a:ln w="9525">
            <a:solidFill>
              <a:schemeClr val="tx1"/>
            </a:solidFill>
            <a:miter lim="800000"/>
            <a:headEnd/>
            <a:tailEnd/>
          </a:ln>
        </p:spPr>
        <p:txBody>
          <a:bodyPr wrap="none" anchor="ctr"/>
          <a:lstStyle/>
          <a:p>
            <a:endParaRPr lang="en-GB" b="0"/>
          </a:p>
        </p:txBody>
      </p:sp>
      <p:sp>
        <p:nvSpPr>
          <p:cNvPr id="62467" name="Rectangle 6"/>
          <p:cNvSpPr>
            <a:spLocks noChangeArrowheads="1"/>
          </p:cNvSpPr>
          <p:nvPr/>
        </p:nvSpPr>
        <p:spPr bwMode="auto">
          <a:xfrm>
            <a:off x="2484438" y="3716338"/>
            <a:ext cx="1008062" cy="433387"/>
          </a:xfrm>
          <a:prstGeom prst="rect">
            <a:avLst/>
          </a:prstGeom>
          <a:solidFill>
            <a:schemeClr val="bg1"/>
          </a:solidFill>
          <a:ln w="9525">
            <a:solidFill>
              <a:schemeClr val="tx1"/>
            </a:solidFill>
            <a:miter lim="800000"/>
            <a:headEnd/>
            <a:tailEnd/>
          </a:ln>
        </p:spPr>
        <p:txBody>
          <a:bodyPr wrap="none" anchor="ctr"/>
          <a:lstStyle/>
          <a:p>
            <a:endParaRPr lang="en-GB" b="0"/>
          </a:p>
        </p:txBody>
      </p:sp>
      <p:sp>
        <p:nvSpPr>
          <p:cNvPr id="62468" name="Rectangle 7"/>
          <p:cNvSpPr>
            <a:spLocks noChangeArrowheads="1"/>
          </p:cNvSpPr>
          <p:nvPr/>
        </p:nvSpPr>
        <p:spPr bwMode="auto">
          <a:xfrm>
            <a:off x="3851275" y="3716338"/>
            <a:ext cx="1008063" cy="433387"/>
          </a:xfrm>
          <a:prstGeom prst="rect">
            <a:avLst/>
          </a:prstGeom>
          <a:solidFill>
            <a:srgbClr val="FF0000"/>
          </a:solidFill>
          <a:ln w="9525">
            <a:solidFill>
              <a:schemeClr val="tx1"/>
            </a:solidFill>
            <a:miter lim="800000"/>
            <a:headEnd/>
            <a:tailEnd/>
          </a:ln>
        </p:spPr>
        <p:txBody>
          <a:bodyPr wrap="none" anchor="ctr"/>
          <a:lstStyle/>
          <a:p>
            <a:endParaRPr lang="en-GB" b="0"/>
          </a:p>
        </p:txBody>
      </p:sp>
      <p:sp>
        <p:nvSpPr>
          <p:cNvPr id="62469" name="Rectangle 8"/>
          <p:cNvSpPr>
            <a:spLocks noChangeArrowheads="1"/>
          </p:cNvSpPr>
          <p:nvPr/>
        </p:nvSpPr>
        <p:spPr bwMode="auto">
          <a:xfrm>
            <a:off x="5292725" y="3716338"/>
            <a:ext cx="1008063" cy="433387"/>
          </a:xfrm>
          <a:prstGeom prst="rect">
            <a:avLst/>
          </a:prstGeom>
          <a:solidFill>
            <a:schemeClr val="bg1"/>
          </a:solidFill>
          <a:ln w="9525">
            <a:solidFill>
              <a:schemeClr val="tx1"/>
            </a:solidFill>
            <a:miter lim="800000"/>
            <a:headEnd/>
            <a:tailEnd/>
          </a:ln>
        </p:spPr>
        <p:txBody>
          <a:bodyPr wrap="none" anchor="ctr"/>
          <a:lstStyle/>
          <a:p>
            <a:endParaRPr lang="en-GB" b="0"/>
          </a:p>
        </p:txBody>
      </p:sp>
      <p:sp>
        <p:nvSpPr>
          <p:cNvPr id="62470" name="Text Box 9"/>
          <p:cNvSpPr txBox="1">
            <a:spLocks noChangeArrowheads="1"/>
          </p:cNvSpPr>
          <p:nvPr/>
        </p:nvSpPr>
        <p:spPr bwMode="auto">
          <a:xfrm>
            <a:off x="395288" y="4941888"/>
            <a:ext cx="8353425" cy="1739900"/>
          </a:xfrm>
          <a:prstGeom prst="rect">
            <a:avLst/>
          </a:prstGeom>
          <a:noFill/>
          <a:ln w="9525">
            <a:noFill/>
            <a:miter lim="800000"/>
            <a:headEnd/>
            <a:tailEnd/>
          </a:ln>
        </p:spPr>
        <p:txBody>
          <a:bodyPr>
            <a:spAutoFit/>
          </a:bodyPr>
          <a:lstStyle/>
          <a:p>
            <a:pPr algn="ctr"/>
            <a:r>
              <a:rPr lang="en-GB" sz="3600" b="0">
                <a:latin typeface="Comic Sans MS" pitchFamily="66" charset="0"/>
              </a:rPr>
              <a:t>1.</a:t>
            </a:r>
          </a:p>
          <a:p>
            <a:pPr algn="ctr"/>
            <a:r>
              <a:rPr lang="en-GB" sz="3600" b="0">
                <a:latin typeface="Comic Sans MS" pitchFamily="66" charset="0"/>
              </a:rPr>
              <a:t>An </a:t>
            </a:r>
            <a:r>
              <a:rPr lang="en-GB" sz="3600" b="0">
                <a:solidFill>
                  <a:srgbClr val="FF0000"/>
                </a:solidFill>
                <a:latin typeface="Comic Sans MS" pitchFamily="66" charset="0"/>
              </a:rPr>
              <a:t>enzyme</a:t>
            </a:r>
            <a:r>
              <a:rPr lang="en-GB" sz="3600" b="0">
                <a:latin typeface="Comic Sans MS" pitchFamily="66" charset="0"/>
              </a:rPr>
              <a:t> cuts the human gene</a:t>
            </a:r>
          </a:p>
          <a:p>
            <a:pPr algn="ctr"/>
            <a:r>
              <a:rPr lang="en-GB" sz="3600" b="0">
                <a:latin typeface="Comic Sans MS" pitchFamily="66" charset="0"/>
              </a:rPr>
              <a:t>from the human chromosomes</a:t>
            </a:r>
            <a:endParaRPr lang="en-US" sz="3600" b="0">
              <a:latin typeface="Comic Sans MS" pitchFamily="66" charset="0"/>
            </a:endParaRPr>
          </a:p>
        </p:txBody>
      </p:sp>
      <p:sp>
        <p:nvSpPr>
          <p:cNvPr id="62471" name="Text Box 10"/>
          <p:cNvSpPr txBox="1">
            <a:spLocks noChangeArrowheads="1"/>
          </p:cNvSpPr>
          <p:nvPr/>
        </p:nvSpPr>
        <p:spPr bwMode="auto">
          <a:xfrm>
            <a:off x="5940425" y="1125538"/>
            <a:ext cx="2909888" cy="457200"/>
          </a:xfrm>
          <a:prstGeom prst="rect">
            <a:avLst/>
          </a:prstGeom>
          <a:noFill/>
          <a:ln w="9525">
            <a:noFill/>
            <a:miter lim="800000"/>
            <a:headEnd/>
            <a:tailEnd/>
          </a:ln>
        </p:spPr>
        <p:txBody>
          <a:bodyPr wrap="none">
            <a:spAutoFit/>
          </a:bodyPr>
          <a:lstStyle/>
          <a:p>
            <a:r>
              <a:rPr lang="en-GB" sz="2400" b="0">
                <a:latin typeface="Comic Sans MS" pitchFamily="66" charset="0"/>
              </a:rPr>
              <a:t>human chromosome</a:t>
            </a:r>
          </a:p>
        </p:txBody>
      </p:sp>
      <p:sp>
        <p:nvSpPr>
          <p:cNvPr id="62472" name="Text Box 11"/>
          <p:cNvSpPr txBox="1">
            <a:spLocks noChangeArrowheads="1"/>
          </p:cNvSpPr>
          <p:nvPr/>
        </p:nvSpPr>
        <p:spPr bwMode="auto">
          <a:xfrm>
            <a:off x="3492500" y="4221163"/>
            <a:ext cx="1812925" cy="457200"/>
          </a:xfrm>
          <a:prstGeom prst="rect">
            <a:avLst/>
          </a:prstGeom>
          <a:noFill/>
          <a:ln w="9525">
            <a:noFill/>
            <a:miter lim="800000"/>
            <a:headEnd/>
            <a:tailEnd/>
          </a:ln>
        </p:spPr>
        <p:txBody>
          <a:bodyPr wrap="none">
            <a:spAutoFit/>
          </a:bodyPr>
          <a:lstStyle/>
          <a:p>
            <a:r>
              <a:rPr lang="en-GB" sz="2400" b="0">
                <a:latin typeface="Comic Sans MS" pitchFamily="66" charset="0"/>
              </a:rPr>
              <a:t>insulin gene</a:t>
            </a:r>
          </a:p>
        </p:txBody>
      </p:sp>
      <p:pic>
        <p:nvPicPr>
          <p:cNvPr id="62473" name="Picture 12" descr="MCj04325940000[1]"/>
          <p:cNvPicPr>
            <a:picLocks noChangeAspect="1" noChangeArrowheads="1"/>
          </p:cNvPicPr>
          <p:nvPr/>
        </p:nvPicPr>
        <p:blipFill>
          <a:blip r:embed="rId2" cstate="print"/>
          <a:srcRect/>
          <a:stretch>
            <a:fillRect/>
          </a:stretch>
        </p:blipFill>
        <p:spPr bwMode="auto">
          <a:xfrm rot="-771782">
            <a:off x="5364163" y="2133600"/>
            <a:ext cx="965200" cy="965200"/>
          </a:xfrm>
          <a:prstGeom prst="rect">
            <a:avLst/>
          </a:prstGeom>
          <a:noFill/>
          <a:ln w="9525">
            <a:noFill/>
            <a:miter lim="800000"/>
            <a:headEnd/>
            <a:tailEnd/>
          </a:ln>
        </p:spPr>
      </p:pic>
      <p:sp>
        <p:nvSpPr>
          <p:cNvPr id="62474" name="Text Box 13"/>
          <p:cNvSpPr txBox="1">
            <a:spLocks noChangeArrowheads="1"/>
          </p:cNvSpPr>
          <p:nvPr/>
        </p:nvSpPr>
        <p:spPr bwMode="auto">
          <a:xfrm>
            <a:off x="6372225" y="2205038"/>
            <a:ext cx="2024063" cy="822325"/>
          </a:xfrm>
          <a:prstGeom prst="rect">
            <a:avLst/>
          </a:prstGeom>
          <a:noFill/>
          <a:ln w="9525">
            <a:noFill/>
            <a:miter lim="800000"/>
            <a:headEnd/>
            <a:tailEnd/>
          </a:ln>
        </p:spPr>
        <p:txBody>
          <a:bodyPr wrap="none">
            <a:spAutoFit/>
          </a:bodyPr>
          <a:lstStyle/>
          <a:p>
            <a:pPr algn="ctr"/>
            <a:r>
              <a:rPr lang="en-GB" sz="2400" b="0">
                <a:latin typeface="Comic Sans MS" pitchFamily="66" charset="0"/>
              </a:rPr>
              <a:t>enzyme cuts </a:t>
            </a:r>
          </a:p>
          <a:p>
            <a:pPr algn="ctr"/>
            <a:r>
              <a:rPr lang="en-GB" sz="2400" b="0">
                <a:latin typeface="Comic Sans MS" pitchFamily="66" charset="0"/>
              </a:rPr>
              <a:t>out gene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2"/>
          <p:cNvGrpSpPr>
            <a:grpSpLocks/>
          </p:cNvGrpSpPr>
          <p:nvPr/>
        </p:nvGrpSpPr>
        <p:grpSpPr bwMode="auto">
          <a:xfrm>
            <a:off x="684213" y="620713"/>
            <a:ext cx="2663825" cy="2665412"/>
            <a:chOff x="1066" y="935"/>
            <a:chExt cx="1678" cy="1679"/>
          </a:xfrm>
        </p:grpSpPr>
        <p:sp>
          <p:nvSpPr>
            <p:cNvPr id="63500" name="Oval 3"/>
            <p:cNvSpPr>
              <a:spLocks noChangeArrowheads="1"/>
            </p:cNvSpPr>
            <p:nvPr/>
          </p:nvSpPr>
          <p:spPr bwMode="auto">
            <a:xfrm>
              <a:off x="1066" y="935"/>
              <a:ext cx="1678" cy="1679"/>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3501" name="Oval 4"/>
            <p:cNvSpPr>
              <a:spLocks noChangeArrowheads="1"/>
            </p:cNvSpPr>
            <p:nvPr/>
          </p:nvSpPr>
          <p:spPr bwMode="auto">
            <a:xfrm>
              <a:off x="1292" y="1162"/>
              <a:ext cx="1224" cy="1225"/>
            </a:xfrm>
            <a:prstGeom prst="ellipse">
              <a:avLst/>
            </a:prstGeom>
            <a:solidFill>
              <a:schemeClr val="bg1"/>
            </a:solidFill>
            <a:ln w="9525">
              <a:solidFill>
                <a:schemeClr val="tx1"/>
              </a:solidFill>
              <a:round/>
              <a:headEnd/>
              <a:tailEnd/>
            </a:ln>
          </p:spPr>
          <p:txBody>
            <a:bodyPr wrap="none" anchor="ctr"/>
            <a:lstStyle/>
            <a:p>
              <a:endParaRPr lang="en-GB" b="0"/>
            </a:p>
          </p:txBody>
        </p:sp>
      </p:grpSp>
      <p:sp>
        <p:nvSpPr>
          <p:cNvPr id="63490" name="AutoShape 5"/>
          <p:cNvSpPr>
            <a:spLocks noChangeArrowheads="1"/>
          </p:cNvSpPr>
          <p:nvPr/>
        </p:nvSpPr>
        <p:spPr bwMode="auto">
          <a:xfrm rot="-2956810">
            <a:off x="3599657" y="2961481"/>
            <a:ext cx="576262" cy="1368425"/>
          </a:xfrm>
          <a:prstGeom prst="downArrow">
            <a:avLst>
              <a:gd name="adj1" fmla="val 50000"/>
              <a:gd name="adj2" fmla="val 59366"/>
            </a:avLst>
          </a:prstGeom>
          <a:solidFill>
            <a:srgbClr val="FF0000"/>
          </a:solidFill>
          <a:ln w="9525">
            <a:solidFill>
              <a:schemeClr val="tx1"/>
            </a:solidFill>
            <a:miter lim="800000"/>
            <a:headEnd/>
            <a:tailEnd/>
          </a:ln>
        </p:spPr>
        <p:txBody>
          <a:bodyPr wrap="none" anchor="ctr"/>
          <a:lstStyle/>
          <a:p>
            <a:endParaRPr lang="en-GB" b="0"/>
          </a:p>
        </p:txBody>
      </p:sp>
      <p:sp>
        <p:nvSpPr>
          <p:cNvPr id="63491" name="Text Box 6"/>
          <p:cNvSpPr txBox="1">
            <a:spLocks noChangeArrowheads="1"/>
          </p:cNvSpPr>
          <p:nvPr/>
        </p:nvSpPr>
        <p:spPr bwMode="auto">
          <a:xfrm>
            <a:off x="3562350" y="765175"/>
            <a:ext cx="5581650" cy="2289175"/>
          </a:xfrm>
          <a:prstGeom prst="rect">
            <a:avLst/>
          </a:prstGeom>
          <a:noFill/>
          <a:ln w="9525">
            <a:noFill/>
            <a:miter lim="800000"/>
            <a:headEnd/>
            <a:tailEnd/>
          </a:ln>
        </p:spPr>
        <p:txBody>
          <a:bodyPr wrap="none">
            <a:spAutoFit/>
          </a:bodyPr>
          <a:lstStyle/>
          <a:p>
            <a:pPr algn="ctr"/>
            <a:r>
              <a:rPr lang="en-GB" sz="3600" b="0">
                <a:latin typeface="Comic Sans MS" pitchFamily="66" charset="0"/>
              </a:rPr>
              <a:t>2.</a:t>
            </a:r>
          </a:p>
          <a:p>
            <a:pPr algn="ctr"/>
            <a:r>
              <a:rPr lang="en-GB" sz="3600" b="0">
                <a:latin typeface="Comic Sans MS" pitchFamily="66" charset="0"/>
              </a:rPr>
              <a:t>Enzyme used to cut open </a:t>
            </a:r>
          </a:p>
          <a:p>
            <a:pPr algn="ctr"/>
            <a:r>
              <a:rPr lang="en-GB" sz="3600" b="0">
                <a:latin typeface="Comic Sans MS" pitchFamily="66" charset="0"/>
              </a:rPr>
              <a:t>a ring of bacterial DNA, </a:t>
            </a:r>
          </a:p>
          <a:p>
            <a:pPr algn="ctr"/>
            <a:r>
              <a:rPr lang="en-GB" sz="3600" b="0">
                <a:latin typeface="Comic Sans MS" pitchFamily="66" charset="0"/>
              </a:rPr>
              <a:t>called a plasmid</a:t>
            </a:r>
            <a:endParaRPr lang="en-US" sz="3600" b="0">
              <a:latin typeface="Comic Sans MS" pitchFamily="66" charset="0"/>
            </a:endParaRPr>
          </a:p>
        </p:txBody>
      </p:sp>
      <p:pic>
        <p:nvPicPr>
          <p:cNvPr id="63492" name="Picture 7" descr="MCj04325940000[1]"/>
          <p:cNvPicPr>
            <a:picLocks noChangeAspect="1" noChangeArrowheads="1"/>
          </p:cNvPicPr>
          <p:nvPr/>
        </p:nvPicPr>
        <p:blipFill>
          <a:blip r:embed="rId2" cstate="print"/>
          <a:srcRect/>
          <a:stretch>
            <a:fillRect/>
          </a:stretch>
        </p:blipFill>
        <p:spPr bwMode="auto">
          <a:xfrm rot="-771782">
            <a:off x="2627313" y="3860800"/>
            <a:ext cx="965200" cy="965200"/>
          </a:xfrm>
          <a:prstGeom prst="rect">
            <a:avLst/>
          </a:prstGeom>
          <a:noFill/>
          <a:ln w="9525">
            <a:noFill/>
            <a:miter lim="800000"/>
            <a:headEnd/>
            <a:tailEnd/>
          </a:ln>
        </p:spPr>
      </p:pic>
      <p:grpSp>
        <p:nvGrpSpPr>
          <p:cNvPr id="63493" name="Group 8"/>
          <p:cNvGrpSpPr>
            <a:grpSpLocks/>
          </p:cNvGrpSpPr>
          <p:nvPr/>
        </p:nvGrpSpPr>
        <p:grpSpPr bwMode="auto">
          <a:xfrm>
            <a:off x="5219700" y="3500438"/>
            <a:ext cx="2663825" cy="2738437"/>
            <a:chOff x="3288" y="2205"/>
            <a:chExt cx="1678" cy="1725"/>
          </a:xfrm>
        </p:grpSpPr>
        <p:grpSp>
          <p:nvGrpSpPr>
            <p:cNvPr id="63494" name="Group 9"/>
            <p:cNvGrpSpPr>
              <a:grpSpLocks/>
            </p:cNvGrpSpPr>
            <p:nvPr/>
          </p:nvGrpSpPr>
          <p:grpSpPr bwMode="auto">
            <a:xfrm>
              <a:off x="3288" y="2251"/>
              <a:ext cx="1678" cy="1679"/>
              <a:chOff x="1066" y="935"/>
              <a:chExt cx="1678" cy="1679"/>
            </a:xfrm>
          </p:grpSpPr>
          <p:sp>
            <p:nvSpPr>
              <p:cNvPr id="63498" name="Oval 10"/>
              <p:cNvSpPr>
                <a:spLocks noChangeArrowheads="1"/>
              </p:cNvSpPr>
              <p:nvPr/>
            </p:nvSpPr>
            <p:spPr bwMode="auto">
              <a:xfrm>
                <a:off x="1066" y="935"/>
                <a:ext cx="1678" cy="1679"/>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3499" name="Oval 11"/>
              <p:cNvSpPr>
                <a:spLocks noChangeArrowheads="1"/>
              </p:cNvSpPr>
              <p:nvPr/>
            </p:nvSpPr>
            <p:spPr bwMode="auto">
              <a:xfrm>
                <a:off x="1292" y="1162"/>
                <a:ext cx="1224" cy="1225"/>
              </a:xfrm>
              <a:prstGeom prst="ellipse">
                <a:avLst/>
              </a:prstGeom>
              <a:solidFill>
                <a:schemeClr val="bg1"/>
              </a:solidFill>
              <a:ln w="9525">
                <a:solidFill>
                  <a:schemeClr val="tx1"/>
                </a:solidFill>
                <a:round/>
                <a:headEnd/>
                <a:tailEnd/>
              </a:ln>
            </p:spPr>
            <p:txBody>
              <a:bodyPr wrap="none" anchor="ctr"/>
              <a:lstStyle/>
              <a:p>
                <a:endParaRPr lang="en-GB" b="0"/>
              </a:p>
            </p:txBody>
          </p:sp>
        </p:grpSp>
        <p:sp>
          <p:nvSpPr>
            <p:cNvPr id="63495" name="AutoShape 12"/>
            <p:cNvSpPr>
              <a:spLocks noChangeArrowheads="1"/>
            </p:cNvSpPr>
            <p:nvPr/>
          </p:nvSpPr>
          <p:spPr bwMode="auto">
            <a:xfrm>
              <a:off x="3515" y="2205"/>
              <a:ext cx="1225" cy="1044"/>
            </a:xfrm>
            <a:custGeom>
              <a:avLst/>
              <a:gdLst>
                <a:gd name="T0" fmla="*/ 35 w 21600"/>
                <a:gd name="T1" fmla="*/ 0 h 21600"/>
                <a:gd name="T2" fmla="*/ 23 w 21600"/>
                <a:gd name="T3" fmla="*/ 9 h 21600"/>
                <a:gd name="T4" fmla="*/ 35 w 21600"/>
                <a:gd name="T5" fmla="*/ 14 h 21600"/>
                <a:gd name="T6" fmla="*/ 47 w 21600"/>
                <a:gd name="T7" fmla="*/ 9 h 21600"/>
                <a:gd name="T8" fmla="*/ 0 60000 65536"/>
                <a:gd name="T9" fmla="*/ 0 60000 65536"/>
                <a:gd name="T10" fmla="*/ 0 60000 65536"/>
                <a:gd name="T11" fmla="*/ 0 60000 65536"/>
                <a:gd name="T12" fmla="*/ 3932 w 21600"/>
                <a:gd name="T13" fmla="*/ 0 h 21600"/>
                <a:gd name="T14" fmla="*/ 17668 w 21600"/>
                <a:gd name="T15" fmla="*/ 7076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chemeClr val="bg1"/>
            </a:solidFill>
            <a:ln w="9525">
              <a:noFill/>
              <a:miter lim="800000"/>
              <a:headEnd/>
              <a:tailEnd/>
            </a:ln>
          </p:spPr>
          <p:txBody>
            <a:bodyPr wrap="none" anchor="ctr"/>
            <a:lstStyle/>
            <a:p>
              <a:endParaRPr lang="en-US"/>
            </a:p>
          </p:txBody>
        </p:sp>
        <p:sp>
          <p:nvSpPr>
            <p:cNvPr id="63496" name="Line 13"/>
            <p:cNvSpPr>
              <a:spLocks noChangeShapeType="1"/>
            </p:cNvSpPr>
            <p:nvPr/>
          </p:nvSpPr>
          <p:spPr bwMode="auto">
            <a:xfrm>
              <a:off x="3833" y="2296"/>
              <a:ext cx="136" cy="182"/>
            </a:xfrm>
            <a:prstGeom prst="line">
              <a:avLst/>
            </a:prstGeom>
            <a:noFill/>
            <a:ln w="9525">
              <a:solidFill>
                <a:schemeClr val="tx1"/>
              </a:solidFill>
              <a:round/>
              <a:headEnd/>
              <a:tailEnd/>
            </a:ln>
          </p:spPr>
          <p:txBody>
            <a:bodyPr/>
            <a:lstStyle/>
            <a:p>
              <a:endParaRPr lang="en-US"/>
            </a:p>
          </p:txBody>
        </p:sp>
        <p:sp>
          <p:nvSpPr>
            <p:cNvPr id="63497" name="Line 14"/>
            <p:cNvSpPr>
              <a:spLocks noChangeShapeType="1"/>
            </p:cNvSpPr>
            <p:nvPr/>
          </p:nvSpPr>
          <p:spPr bwMode="auto">
            <a:xfrm flipH="1">
              <a:off x="4286" y="2296"/>
              <a:ext cx="136" cy="182"/>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3635375" y="908050"/>
            <a:ext cx="1008063" cy="433388"/>
          </a:xfrm>
          <a:prstGeom prst="rect">
            <a:avLst/>
          </a:prstGeom>
          <a:solidFill>
            <a:srgbClr val="FF0000"/>
          </a:solidFill>
          <a:ln w="9525">
            <a:solidFill>
              <a:schemeClr val="tx1"/>
            </a:solidFill>
            <a:miter lim="800000"/>
            <a:headEnd/>
            <a:tailEnd/>
          </a:ln>
        </p:spPr>
        <p:txBody>
          <a:bodyPr wrap="none" anchor="ctr"/>
          <a:lstStyle/>
          <a:p>
            <a:endParaRPr lang="en-GB" b="0"/>
          </a:p>
        </p:txBody>
      </p:sp>
      <p:sp>
        <p:nvSpPr>
          <p:cNvPr id="64514" name="AutoShape 3"/>
          <p:cNvSpPr>
            <a:spLocks noChangeArrowheads="1"/>
          </p:cNvSpPr>
          <p:nvPr/>
        </p:nvSpPr>
        <p:spPr bwMode="auto">
          <a:xfrm rot="-2596068">
            <a:off x="3879850" y="2566988"/>
            <a:ext cx="792163" cy="1944687"/>
          </a:xfrm>
          <a:prstGeom prst="downArrow">
            <a:avLst>
              <a:gd name="adj1" fmla="val 50000"/>
              <a:gd name="adj2" fmla="val 61373"/>
            </a:avLst>
          </a:prstGeom>
          <a:solidFill>
            <a:srgbClr val="FF0000"/>
          </a:solidFill>
          <a:ln w="9525">
            <a:solidFill>
              <a:schemeClr val="tx1"/>
            </a:solidFill>
            <a:miter lim="800000"/>
            <a:headEnd/>
            <a:tailEnd/>
          </a:ln>
        </p:spPr>
        <p:txBody>
          <a:bodyPr wrap="none" anchor="ctr"/>
          <a:lstStyle/>
          <a:p>
            <a:endParaRPr lang="en-GB" b="0"/>
          </a:p>
        </p:txBody>
      </p:sp>
      <p:sp>
        <p:nvSpPr>
          <p:cNvPr id="64515" name="Text Box 4"/>
          <p:cNvSpPr txBox="1">
            <a:spLocks noChangeArrowheads="1"/>
          </p:cNvSpPr>
          <p:nvPr/>
        </p:nvSpPr>
        <p:spPr bwMode="auto">
          <a:xfrm>
            <a:off x="5076825" y="260350"/>
            <a:ext cx="3492500" cy="2838450"/>
          </a:xfrm>
          <a:prstGeom prst="rect">
            <a:avLst/>
          </a:prstGeom>
          <a:noFill/>
          <a:ln w="9525">
            <a:noFill/>
            <a:miter lim="800000"/>
            <a:headEnd/>
            <a:tailEnd/>
          </a:ln>
        </p:spPr>
        <p:txBody>
          <a:bodyPr wrap="none">
            <a:spAutoFit/>
          </a:bodyPr>
          <a:lstStyle/>
          <a:p>
            <a:pPr algn="ctr"/>
            <a:r>
              <a:rPr lang="en-GB" sz="3600" b="0">
                <a:latin typeface="Comic Sans MS" pitchFamily="66" charset="0"/>
              </a:rPr>
              <a:t>3.</a:t>
            </a:r>
          </a:p>
          <a:p>
            <a:pPr algn="ctr"/>
            <a:r>
              <a:rPr lang="en-GB" sz="3600" b="0">
                <a:latin typeface="Comic Sans MS" pitchFamily="66" charset="0"/>
              </a:rPr>
              <a:t>human gene </a:t>
            </a:r>
          </a:p>
          <a:p>
            <a:pPr algn="ctr"/>
            <a:r>
              <a:rPr lang="en-GB" sz="3600" b="0">
                <a:latin typeface="Comic Sans MS" pitchFamily="66" charset="0"/>
              </a:rPr>
              <a:t>and </a:t>
            </a:r>
          </a:p>
          <a:p>
            <a:pPr algn="ctr"/>
            <a:r>
              <a:rPr lang="en-GB" sz="3600" b="0">
                <a:latin typeface="Comic Sans MS" pitchFamily="66" charset="0"/>
              </a:rPr>
              <a:t>plasmid are </a:t>
            </a:r>
          </a:p>
          <a:p>
            <a:pPr algn="ctr"/>
            <a:r>
              <a:rPr lang="en-GB" sz="3600" b="0">
                <a:latin typeface="Comic Sans MS" pitchFamily="66" charset="0"/>
              </a:rPr>
              <a:t>mixed together</a:t>
            </a:r>
            <a:endParaRPr lang="en-US" sz="3600" b="0">
              <a:latin typeface="Comic Sans MS" pitchFamily="66" charset="0"/>
            </a:endParaRPr>
          </a:p>
        </p:txBody>
      </p:sp>
      <p:sp>
        <p:nvSpPr>
          <p:cNvPr id="64516" name="Text Box 5"/>
          <p:cNvSpPr txBox="1">
            <a:spLocks noChangeArrowheads="1"/>
          </p:cNvSpPr>
          <p:nvPr/>
        </p:nvSpPr>
        <p:spPr bwMode="auto">
          <a:xfrm>
            <a:off x="1476375" y="4149725"/>
            <a:ext cx="2771775" cy="2289175"/>
          </a:xfrm>
          <a:prstGeom prst="rect">
            <a:avLst/>
          </a:prstGeom>
          <a:noFill/>
          <a:ln w="9525">
            <a:noFill/>
            <a:miter lim="800000"/>
            <a:headEnd/>
            <a:tailEnd/>
          </a:ln>
        </p:spPr>
        <p:txBody>
          <a:bodyPr wrap="none">
            <a:spAutoFit/>
          </a:bodyPr>
          <a:lstStyle/>
          <a:p>
            <a:pPr algn="ctr"/>
            <a:r>
              <a:rPr lang="en-GB" sz="3600" b="0">
                <a:latin typeface="Comic Sans MS" pitchFamily="66" charset="0"/>
              </a:rPr>
              <a:t>4.</a:t>
            </a:r>
          </a:p>
          <a:p>
            <a:pPr algn="ctr"/>
            <a:r>
              <a:rPr lang="en-GB" sz="3600" b="0">
                <a:latin typeface="Comic Sans MS" pitchFamily="66" charset="0"/>
              </a:rPr>
              <a:t>human gene </a:t>
            </a:r>
          </a:p>
          <a:p>
            <a:pPr algn="ctr"/>
            <a:r>
              <a:rPr lang="en-GB" sz="3600" b="0">
                <a:latin typeface="Comic Sans MS" pitchFamily="66" charset="0"/>
              </a:rPr>
              <a:t>joins into </a:t>
            </a:r>
          </a:p>
          <a:p>
            <a:pPr algn="ctr"/>
            <a:r>
              <a:rPr lang="en-GB" sz="3600" b="0">
                <a:latin typeface="Comic Sans MS" pitchFamily="66" charset="0"/>
              </a:rPr>
              <a:t>plasmid </a:t>
            </a:r>
            <a:endParaRPr lang="en-US" sz="3600" b="0">
              <a:latin typeface="Comic Sans MS" pitchFamily="66" charset="0"/>
            </a:endParaRPr>
          </a:p>
        </p:txBody>
      </p:sp>
      <p:grpSp>
        <p:nvGrpSpPr>
          <p:cNvPr id="64517" name="Group 6"/>
          <p:cNvGrpSpPr>
            <a:grpSpLocks/>
          </p:cNvGrpSpPr>
          <p:nvPr/>
        </p:nvGrpSpPr>
        <p:grpSpPr bwMode="auto">
          <a:xfrm>
            <a:off x="5292725" y="3789363"/>
            <a:ext cx="2663825" cy="2665412"/>
            <a:chOff x="3334" y="2387"/>
            <a:chExt cx="1678" cy="1679"/>
          </a:xfrm>
        </p:grpSpPr>
        <p:grpSp>
          <p:nvGrpSpPr>
            <p:cNvPr id="64525" name="Group 7"/>
            <p:cNvGrpSpPr>
              <a:grpSpLocks/>
            </p:cNvGrpSpPr>
            <p:nvPr/>
          </p:nvGrpSpPr>
          <p:grpSpPr bwMode="auto">
            <a:xfrm>
              <a:off x="3334" y="2387"/>
              <a:ext cx="1678" cy="1679"/>
              <a:chOff x="1066" y="935"/>
              <a:chExt cx="1678" cy="1679"/>
            </a:xfrm>
          </p:grpSpPr>
          <p:sp>
            <p:nvSpPr>
              <p:cNvPr id="64527" name="Oval 8"/>
              <p:cNvSpPr>
                <a:spLocks noChangeArrowheads="1"/>
              </p:cNvSpPr>
              <p:nvPr/>
            </p:nvSpPr>
            <p:spPr bwMode="auto">
              <a:xfrm>
                <a:off x="1066" y="935"/>
                <a:ext cx="1678" cy="1679"/>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4528" name="Oval 9"/>
              <p:cNvSpPr>
                <a:spLocks noChangeArrowheads="1"/>
              </p:cNvSpPr>
              <p:nvPr/>
            </p:nvSpPr>
            <p:spPr bwMode="auto">
              <a:xfrm>
                <a:off x="1292" y="1162"/>
                <a:ext cx="1224" cy="1225"/>
              </a:xfrm>
              <a:prstGeom prst="ellipse">
                <a:avLst/>
              </a:prstGeom>
              <a:solidFill>
                <a:srgbClr val="FFFFFF"/>
              </a:solidFill>
              <a:ln w="9525">
                <a:solidFill>
                  <a:schemeClr val="tx1"/>
                </a:solidFill>
                <a:round/>
                <a:headEnd/>
                <a:tailEnd/>
              </a:ln>
            </p:spPr>
            <p:txBody>
              <a:bodyPr wrap="none" anchor="ctr"/>
              <a:lstStyle/>
              <a:p>
                <a:endParaRPr lang="en-GB" b="0"/>
              </a:p>
            </p:txBody>
          </p:sp>
        </p:grpSp>
        <p:sp>
          <p:nvSpPr>
            <p:cNvPr id="64526" name="AutoShape 10"/>
            <p:cNvSpPr>
              <a:spLocks noChangeArrowheads="1"/>
            </p:cNvSpPr>
            <p:nvPr/>
          </p:nvSpPr>
          <p:spPr bwMode="auto">
            <a:xfrm>
              <a:off x="3515" y="2387"/>
              <a:ext cx="1315" cy="817"/>
            </a:xfrm>
            <a:custGeom>
              <a:avLst/>
              <a:gdLst>
                <a:gd name="T0" fmla="*/ 40 w 21600"/>
                <a:gd name="T1" fmla="*/ 0 h 21600"/>
                <a:gd name="T2" fmla="*/ 26 w 21600"/>
                <a:gd name="T3" fmla="*/ 6 h 21600"/>
                <a:gd name="T4" fmla="*/ 40 w 21600"/>
                <a:gd name="T5" fmla="*/ 9 h 21600"/>
                <a:gd name="T6" fmla="*/ 54 w 21600"/>
                <a:gd name="T7" fmla="*/ 6 h 21600"/>
                <a:gd name="T8" fmla="*/ 0 60000 65536"/>
                <a:gd name="T9" fmla="*/ 0 60000 65536"/>
                <a:gd name="T10" fmla="*/ 0 60000 65536"/>
                <a:gd name="T11" fmla="*/ 0 60000 65536"/>
                <a:gd name="T12" fmla="*/ 3926 w 21600"/>
                <a:gd name="T13" fmla="*/ 0 h 21600"/>
                <a:gd name="T14" fmla="*/ 17674 w 21600"/>
                <a:gd name="T15" fmla="*/ 7059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grpSp>
        <p:nvGrpSpPr>
          <p:cNvPr id="64518" name="Group 11"/>
          <p:cNvGrpSpPr>
            <a:grpSpLocks/>
          </p:cNvGrpSpPr>
          <p:nvPr/>
        </p:nvGrpSpPr>
        <p:grpSpPr bwMode="auto">
          <a:xfrm>
            <a:off x="468313" y="404813"/>
            <a:ext cx="2663825" cy="2738437"/>
            <a:chOff x="3288" y="2205"/>
            <a:chExt cx="1678" cy="1725"/>
          </a:xfrm>
        </p:grpSpPr>
        <p:grpSp>
          <p:nvGrpSpPr>
            <p:cNvPr id="64519" name="Group 12"/>
            <p:cNvGrpSpPr>
              <a:grpSpLocks/>
            </p:cNvGrpSpPr>
            <p:nvPr/>
          </p:nvGrpSpPr>
          <p:grpSpPr bwMode="auto">
            <a:xfrm>
              <a:off x="3288" y="2251"/>
              <a:ext cx="1678" cy="1679"/>
              <a:chOff x="1066" y="935"/>
              <a:chExt cx="1678" cy="1679"/>
            </a:xfrm>
          </p:grpSpPr>
          <p:sp>
            <p:nvSpPr>
              <p:cNvPr id="64523" name="Oval 13"/>
              <p:cNvSpPr>
                <a:spLocks noChangeArrowheads="1"/>
              </p:cNvSpPr>
              <p:nvPr/>
            </p:nvSpPr>
            <p:spPr bwMode="auto">
              <a:xfrm>
                <a:off x="1066" y="935"/>
                <a:ext cx="1678" cy="1679"/>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4524" name="Oval 14"/>
              <p:cNvSpPr>
                <a:spLocks noChangeArrowheads="1"/>
              </p:cNvSpPr>
              <p:nvPr/>
            </p:nvSpPr>
            <p:spPr bwMode="auto">
              <a:xfrm>
                <a:off x="1292" y="1162"/>
                <a:ext cx="1224" cy="1225"/>
              </a:xfrm>
              <a:prstGeom prst="ellipse">
                <a:avLst/>
              </a:prstGeom>
              <a:solidFill>
                <a:schemeClr val="bg1"/>
              </a:solidFill>
              <a:ln w="9525">
                <a:solidFill>
                  <a:schemeClr val="tx1"/>
                </a:solidFill>
                <a:round/>
                <a:headEnd/>
                <a:tailEnd/>
              </a:ln>
            </p:spPr>
            <p:txBody>
              <a:bodyPr wrap="none" anchor="ctr"/>
              <a:lstStyle/>
              <a:p>
                <a:endParaRPr lang="en-GB" b="0"/>
              </a:p>
            </p:txBody>
          </p:sp>
        </p:grpSp>
        <p:sp>
          <p:nvSpPr>
            <p:cNvPr id="64520" name="AutoShape 15"/>
            <p:cNvSpPr>
              <a:spLocks noChangeArrowheads="1"/>
            </p:cNvSpPr>
            <p:nvPr/>
          </p:nvSpPr>
          <p:spPr bwMode="auto">
            <a:xfrm>
              <a:off x="3515" y="2205"/>
              <a:ext cx="1225" cy="1044"/>
            </a:xfrm>
            <a:custGeom>
              <a:avLst/>
              <a:gdLst>
                <a:gd name="T0" fmla="*/ 35 w 21600"/>
                <a:gd name="T1" fmla="*/ 0 h 21600"/>
                <a:gd name="T2" fmla="*/ 23 w 21600"/>
                <a:gd name="T3" fmla="*/ 9 h 21600"/>
                <a:gd name="T4" fmla="*/ 35 w 21600"/>
                <a:gd name="T5" fmla="*/ 14 h 21600"/>
                <a:gd name="T6" fmla="*/ 47 w 21600"/>
                <a:gd name="T7" fmla="*/ 9 h 21600"/>
                <a:gd name="T8" fmla="*/ 0 60000 65536"/>
                <a:gd name="T9" fmla="*/ 0 60000 65536"/>
                <a:gd name="T10" fmla="*/ 0 60000 65536"/>
                <a:gd name="T11" fmla="*/ 0 60000 65536"/>
                <a:gd name="T12" fmla="*/ 3932 w 21600"/>
                <a:gd name="T13" fmla="*/ 0 h 21600"/>
                <a:gd name="T14" fmla="*/ 17668 w 21600"/>
                <a:gd name="T15" fmla="*/ 7076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chemeClr val="bg1"/>
            </a:solidFill>
            <a:ln w="9525">
              <a:noFill/>
              <a:miter lim="800000"/>
              <a:headEnd/>
              <a:tailEnd/>
            </a:ln>
          </p:spPr>
          <p:txBody>
            <a:bodyPr wrap="none" anchor="ctr"/>
            <a:lstStyle/>
            <a:p>
              <a:endParaRPr lang="en-US"/>
            </a:p>
          </p:txBody>
        </p:sp>
        <p:sp>
          <p:nvSpPr>
            <p:cNvPr id="64521" name="Line 16"/>
            <p:cNvSpPr>
              <a:spLocks noChangeShapeType="1"/>
            </p:cNvSpPr>
            <p:nvPr/>
          </p:nvSpPr>
          <p:spPr bwMode="auto">
            <a:xfrm>
              <a:off x="3833" y="2296"/>
              <a:ext cx="136" cy="182"/>
            </a:xfrm>
            <a:prstGeom prst="line">
              <a:avLst/>
            </a:prstGeom>
            <a:noFill/>
            <a:ln w="9525">
              <a:solidFill>
                <a:schemeClr val="tx1"/>
              </a:solidFill>
              <a:round/>
              <a:headEnd/>
              <a:tailEnd/>
            </a:ln>
          </p:spPr>
          <p:txBody>
            <a:bodyPr/>
            <a:lstStyle/>
            <a:p>
              <a:endParaRPr lang="en-US"/>
            </a:p>
          </p:txBody>
        </p:sp>
        <p:sp>
          <p:nvSpPr>
            <p:cNvPr id="64522" name="Line 17"/>
            <p:cNvSpPr>
              <a:spLocks noChangeShapeType="1"/>
            </p:cNvSpPr>
            <p:nvPr/>
          </p:nvSpPr>
          <p:spPr bwMode="auto">
            <a:xfrm flipH="1">
              <a:off x="4286" y="2296"/>
              <a:ext cx="136" cy="182"/>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2"/>
          <p:cNvGrpSpPr>
            <a:grpSpLocks/>
          </p:cNvGrpSpPr>
          <p:nvPr/>
        </p:nvGrpSpPr>
        <p:grpSpPr bwMode="auto">
          <a:xfrm>
            <a:off x="1116013" y="1173163"/>
            <a:ext cx="6096000" cy="3190875"/>
            <a:chOff x="703" y="739"/>
            <a:chExt cx="3840" cy="2010"/>
          </a:xfrm>
        </p:grpSpPr>
        <p:grpSp>
          <p:nvGrpSpPr>
            <p:cNvPr id="65539" name="Group 3"/>
            <p:cNvGrpSpPr>
              <a:grpSpLocks/>
            </p:cNvGrpSpPr>
            <p:nvPr/>
          </p:nvGrpSpPr>
          <p:grpSpPr bwMode="auto">
            <a:xfrm>
              <a:off x="703" y="1253"/>
              <a:ext cx="2993" cy="1496"/>
              <a:chOff x="1429" y="845"/>
              <a:chExt cx="2993" cy="1496"/>
            </a:xfrm>
          </p:grpSpPr>
          <p:sp>
            <p:nvSpPr>
              <p:cNvPr id="65545" name="AutoShape 4"/>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5546" name="AutoShape 5"/>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5540" name="Group 6"/>
            <p:cNvGrpSpPr>
              <a:grpSpLocks/>
            </p:cNvGrpSpPr>
            <p:nvPr/>
          </p:nvGrpSpPr>
          <p:grpSpPr bwMode="auto">
            <a:xfrm>
              <a:off x="1927" y="1706"/>
              <a:ext cx="635" cy="635"/>
              <a:chOff x="2472" y="2069"/>
              <a:chExt cx="1633" cy="1634"/>
            </a:xfrm>
          </p:grpSpPr>
          <p:sp>
            <p:nvSpPr>
              <p:cNvPr id="65542" name="Oval 7"/>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5543" name="Oval 8"/>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5544" name="AutoShape 9"/>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5541" name="Freeform 10"/>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sp>
        <p:nvSpPr>
          <p:cNvPr id="65538" name="Text Box 11"/>
          <p:cNvSpPr txBox="1">
            <a:spLocks noChangeArrowheads="1"/>
          </p:cNvSpPr>
          <p:nvPr/>
        </p:nvSpPr>
        <p:spPr bwMode="auto">
          <a:xfrm>
            <a:off x="1403350" y="5229225"/>
            <a:ext cx="6677025" cy="1190625"/>
          </a:xfrm>
          <a:prstGeom prst="rect">
            <a:avLst/>
          </a:prstGeom>
          <a:noFill/>
          <a:ln w="9525">
            <a:noFill/>
            <a:miter lim="800000"/>
            <a:headEnd/>
            <a:tailEnd/>
          </a:ln>
        </p:spPr>
        <p:txBody>
          <a:bodyPr wrap="none">
            <a:spAutoFit/>
          </a:bodyPr>
          <a:lstStyle/>
          <a:p>
            <a:pPr algn="ctr"/>
            <a:r>
              <a:rPr lang="en-GB" sz="3600" b="0">
                <a:latin typeface="Comic Sans MS" pitchFamily="66" charset="0"/>
              </a:rPr>
              <a:t>5.</a:t>
            </a:r>
          </a:p>
          <a:p>
            <a:pPr algn="ctr"/>
            <a:r>
              <a:rPr lang="en-GB" sz="3600" b="0">
                <a:latin typeface="Comic Sans MS" pitchFamily="66" charset="0"/>
              </a:rPr>
              <a:t>Plasmid placed in bacterial cell</a:t>
            </a:r>
            <a:endParaRPr lang="en-US" sz="3600" b="0">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2"/>
          <p:cNvGrpSpPr>
            <a:grpSpLocks/>
          </p:cNvGrpSpPr>
          <p:nvPr/>
        </p:nvGrpSpPr>
        <p:grpSpPr bwMode="auto">
          <a:xfrm>
            <a:off x="2843213" y="908050"/>
            <a:ext cx="3744912" cy="3311525"/>
            <a:chOff x="1988" y="481"/>
            <a:chExt cx="1890" cy="1860"/>
          </a:xfrm>
        </p:grpSpPr>
        <p:grpSp>
          <p:nvGrpSpPr>
            <p:cNvPr id="66563" name="Group 3"/>
            <p:cNvGrpSpPr>
              <a:grpSpLocks/>
            </p:cNvGrpSpPr>
            <p:nvPr/>
          </p:nvGrpSpPr>
          <p:grpSpPr bwMode="auto">
            <a:xfrm>
              <a:off x="2472" y="1207"/>
              <a:ext cx="710" cy="362"/>
              <a:chOff x="703" y="739"/>
              <a:chExt cx="3840" cy="2010"/>
            </a:xfrm>
          </p:grpSpPr>
          <p:grpSp>
            <p:nvGrpSpPr>
              <p:cNvPr id="66627" name="Group 4"/>
              <p:cNvGrpSpPr>
                <a:grpSpLocks/>
              </p:cNvGrpSpPr>
              <p:nvPr/>
            </p:nvGrpSpPr>
            <p:grpSpPr bwMode="auto">
              <a:xfrm>
                <a:off x="703" y="1253"/>
                <a:ext cx="2993" cy="1496"/>
                <a:chOff x="1429" y="845"/>
                <a:chExt cx="2993" cy="1496"/>
              </a:xfrm>
            </p:grpSpPr>
            <p:sp>
              <p:nvSpPr>
                <p:cNvPr id="66633" name="AutoShape 5"/>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634" name="AutoShape 6"/>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628" name="Group 7"/>
              <p:cNvGrpSpPr>
                <a:grpSpLocks/>
              </p:cNvGrpSpPr>
              <p:nvPr/>
            </p:nvGrpSpPr>
            <p:grpSpPr bwMode="auto">
              <a:xfrm>
                <a:off x="1927" y="1706"/>
                <a:ext cx="635" cy="635"/>
                <a:chOff x="2472" y="2069"/>
                <a:chExt cx="1633" cy="1634"/>
              </a:xfrm>
            </p:grpSpPr>
            <p:sp>
              <p:nvSpPr>
                <p:cNvPr id="66630" name="Oval 8"/>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31" name="Oval 9"/>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32" name="AutoShape 10"/>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629" name="Freeform 11"/>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nvGrpSpPr>
            <p:cNvPr id="66564" name="Group 12"/>
            <p:cNvGrpSpPr>
              <a:grpSpLocks/>
            </p:cNvGrpSpPr>
            <p:nvPr/>
          </p:nvGrpSpPr>
          <p:grpSpPr bwMode="auto">
            <a:xfrm rot="2330110">
              <a:off x="1988" y="1527"/>
              <a:ext cx="590" cy="408"/>
              <a:chOff x="703" y="739"/>
              <a:chExt cx="3840" cy="2010"/>
            </a:xfrm>
          </p:grpSpPr>
          <p:grpSp>
            <p:nvGrpSpPr>
              <p:cNvPr id="66619" name="Group 13"/>
              <p:cNvGrpSpPr>
                <a:grpSpLocks/>
              </p:cNvGrpSpPr>
              <p:nvPr/>
            </p:nvGrpSpPr>
            <p:grpSpPr bwMode="auto">
              <a:xfrm>
                <a:off x="703" y="1253"/>
                <a:ext cx="2993" cy="1496"/>
                <a:chOff x="1429" y="845"/>
                <a:chExt cx="2993" cy="1496"/>
              </a:xfrm>
            </p:grpSpPr>
            <p:sp>
              <p:nvSpPr>
                <p:cNvPr id="66625" name="AutoShape 14"/>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626" name="AutoShape 15"/>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620" name="Group 16"/>
              <p:cNvGrpSpPr>
                <a:grpSpLocks/>
              </p:cNvGrpSpPr>
              <p:nvPr/>
            </p:nvGrpSpPr>
            <p:grpSpPr bwMode="auto">
              <a:xfrm>
                <a:off x="1927" y="1706"/>
                <a:ext cx="635" cy="635"/>
                <a:chOff x="2472" y="2069"/>
                <a:chExt cx="1633" cy="1634"/>
              </a:xfrm>
            </p:grpSpPr>
            <p:sp>
              <p:nvSpPr>
                <p:cNvPr id="66622" name="Oval 17"/>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23" name="Oval 18"/>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24" name="AutoShape 19"/>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621" name="Freeform 20"/>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nvGrpSpPr>
            <p:cNvPr id="66565" name="Group 21"/>
            <p:cNvGrpSpPr>
              <a:grpSpLocks/>
            </p:cNvGrpSpPr>
            <p:nvPr/>
          </p:nvGrpSpPr>
          <p:grpSpPr bwMode="auto">
            <a:xfrm>
              <a:off x="2971" y="1661"/>
              <a:ext cx="665" cy="409"/>
              <a:chOff x="703" y="739"/>
              <a:chExt cx="3840" cy="2010"/>
            </a:xfrm>
          </p:grpSpPr>
          <p:grpSp>
            <p:nvGrpSpPr>
              <p:cNvPr id="66611" name="Group 22"/>
              <p:cNvGrpSpPr>
                <a:grpSpLocks/>
              </p:cNvGrpSpPr>
              <p:nvPr/>
            </p:nvGrpSpPr>
            <p:grpSpPr bwMode="auto">
              <a:xfrm>
                <a:off x="703" y="1253"/>
                <a:ext cx="2993" cy="1496"/>
                <a:chOff x="1429" y="845"/>
                <a:chExt cx="2993" cy="1496"/>
              </a:xfrm>
            </p:grpSpPr>
            <p:sp>
              <p:nvSpPr>
                <p:cNvPr id="66617" name="AutoShape 23"/>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618" name="AutoShape 24"/>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612" name="Group 25"/>
              <p:cNvGrpSpPr>
                <a:grpSpLocks/>
              </p:cNvGrpSpPr>
              <p:nvPr/>
            </p:nvGrpSpPr>
            <p:grpSpPr bwMode="auto">
              <a:xfrm>
                <a:off x="1927" y="1706"/>
                <a:ext cx="635" cy="635"/>
                <a:chOff x="2472" y="2069"/>
                <a:chExt cx="1633" cy="1634"/>
              </a:xfrm>
            </p:grpSpPr>
            <p:sp>
              <p:nvSpPr>
                <p:cNvPr id="66614" name="Oval 26"/>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15" name="Oval 27"/>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16" name="AutoShape 28"/>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613" name="Freeform 29"/>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nvGrpSpPr>
            <p:cNvPr id="66566" name="Group 30"/>
            <p:cNvGrpSpPr>
              <a:grpSpLocks/>
            </p:cNvGrpSpPr>
            <p:nvPr/>
          </p:nvGrpSpPr>
          <p:grpSpPr bwMode="auto">
            <a:xfrm flipH="1">
              <a:off x="2518" y="481"/>
              <a:ext cx="635" cy="409"/>
              <a:chOff x="703" y="739"/>
              <a:chExt cx="3840" cy="2010"/>
            </a:xfrm>
          </p:grpSpPr>
          <p:grpSp>
            <p:nvGrpSpPr>
              <p:cNvPr id="66603" name="Group 31"/>
              <p:cNvGrpSpPr>
                <a:grpSpLocks/>
              </p:cNvGrpSpPr>
              <p:nvPr/>
            </p:nvGrpSpPr>
            <p:grpSpPr bwMode="auto">
              <a:xfrm>
                <a:off x="703" y="1253"/>
                <a:ext cx="2993" cy="1496"/>
                <a:chOff x="1429" y="845"/>
                <a:chExt cx="2993" cy="1496"/>
              </a:xfrm>
            </p:grpSpPr>
            <p:sp>
              <p:nvSpPr>
                <p:cNvPr id="66609" name="AutoShape 32"/>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610" name="AutoShape 33"/>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604" name="Group 34"/>
              <p:cNvGrpSpPr>
                <a:grpSpLocks/>
              </p:cNvGrpSpPr>
              <p:nvPr/>
            </p:nvGrpSpPr>
            <p:grpSpPr bwMode="auto">
              <a:xfrm>
                <a:off x="1927" y="1706"/>
                <a:ext cx="635" cy="635"/>
                <a:chOff x="2472" y="2069"/>
                <a:chExt cx="1633" cy="1634"/>
              </a:xfrm>
            </p:grpSpPr>
            <p:sp>
              <p:nvSpPr>
                <p:cNvPr id="66606" name="Oval 35"/>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07" name="Oval 36"/>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08" name="AutoShape 37"/>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605" name="Freeform 38"/>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nvGrpSpPr>
            <p:cNvPr id="66567" name="Group 39"/>
            <p:cNvGrpSpPr>
              <a:grpSpLocks/>
            </p:cNvGrpSpPr>
            <p:nvPr/>
          </p:nvGrpSpPr>
          <p:grpSpPr bwMode="auto">
            <a:xfrm rot="-2853826">
              <a:off x="1913" y="905"/>
              <a:ext cx="590" cy="378"/>
              <a:chOff x="703" y="739"/>
              <a:chExt cx="3840" cy="2010"/>
            </a:xfrm>
          </p:grpSpPr>
          <p:grpSp>
            <p:nvGrpSpPr>
              <p:cNvPr id="66595" name="Group 40"/>
              <p:cNvGrpSpPr>
                <a:grpSpLocks/>
              </p:cNvGrpSpPr>
              <p:nvPr/>
            </p:nvGrpSpPr>
            <p:grpSpPr bwMode="auto">
              <a:xfrm>
                <a:off x="703" y="1253"/>
                <a:ext cx="2993" cy="1496"/>
                <a:chOff x="1429" y="845"/>
                <a:chExt cx="2993" cy="1496"/>
              </a:xfrm>
            </p:grpSpPr>
            <p:sp>
              <p:nvSpPr>
                <p:cNvPr id="66601" name="AutoShape 41"/>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602" name="AutoShape 42"/>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596" name="Group 43"/>
              <p:cNvGrpSpPr>
                <a:grpSpLocks/>
              </p:cNvGrpSpPr>
              <p:nvPr/>
            </p:nvGrpSpPr>
            <p:grpSpPr bwMode="auto">
              <a:xfrm>
                <a:off x="1927" y="1706"/>
                <a:ext cx="635" cy="635"/>
                <a:chOff x="2472" y="2069"/>
                <a:chExt cx="1633" cy="1634"/>
              </a:xfrm>
            </p:grpSpPr>
            <p:sp>
              <p:nvSpPr>
                <p:cNvPr id="66598" name="Oval 44"/>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599" name="Oval 45"/>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600" name="AutoShape 46"/>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597" name="Freeform 47"/>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nvGrpSpPr>
            <p:cNvPr id="66568" name="Group 48"/>
            <p:cNvGrpSpPr>
              <a:grpSpLocks/>
            </p:cNvGrpSpPr>
            <p:nvPr/>
          </p:nvGrpSpPr>
          <p:grpSpPr bwMode="auto">
            <a:xfrm>
              <a:off x="3243" y="663"/>
              <a:ext cx="544" cy="363"/>
              <a:chOff x="703" y="739"/>
              <a:chExt cx="3840" cy="2010"/>
            </a:xfrm>
          </p:grpSpPr>
          <p:grpSp>
            <p:nvGrpSpPr>
              <p:cNvPr id="66587" name="Group 49"/>
              <p:cNvGrpSpPr>
                <a:grpSpLocks/>
              </p:cNvGrpSpPr>
              <p:nvPr/>
            </p:nvGrpSpPr>
            <p:grpSpPr bwMode="auto">
              <a:xfrm>
                <a:off x="703" y="1253"/>
                <a:ext cx="2993" cy="1496"/>
                <a:chOff x="1429" y="845"/>
                <a:chExt cx="2993" cy="1496"/>
              </a:xfrm>
            </p:grpSpPr>
            <p:sp>
              <p:nvSpPr>
                <p:cNvPr id="66593" name="AutoShape 50"/>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594" name="AutoShape 51"/>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588" name="Group 52"/>
              <p:cNvGrpSpPr>
                <a:grpSpLocks/>
              </p:cNvGrpSpPr>
              <p:nvPr/>
            </p:nvGrpSpPr>
            <p:grpSpPr bwMode="auto">
              <a:xfrm>
                <a:off x="1927" y="1706"/>
                <a:ext cx="635" cy="635"/>
                <a:chOff x="2472" y="2069"/>
                <a:chExt cx="1633" cy="1634"/>
              </a:xfrm>
            </p:grpSpPr>
            <p:sp>
              <p:nvSpPr>
                <p:cNvPr id="66590" name="Oval 53"/>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591" name="Oval 54"/>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592" name="AutoShape 55"/>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589" name="Freeform 56"/>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nvGrpSpPr>
            <p:cNvPr id="66569" name="Group 57"/>
            <p:cNvGrpSpPr>
              <a:grpSpLocks/>
            </p:cNvGrpSpPr>
            <p:nvPr/>
          </p:nvGrpSpPr>
          <p:grpSpPr bwMode="auto">
            <a:xfrm>
              <a:off x="3334" y="1116"/>
              <a:ext cx="544" cy="363"/>
              <a:chOff x="703" y="739"/>
              <a:chExt cx="3840" cy="2010"/>
            </a:xfrm>
          </p:grpSpPr>
          <p:grpSp>
            <p:nvGrpSpPr>
              <p:cNvPr id="66579" name="Group 58"/>
              <p:cNvGrpSpPr>
                <a:grpSpLocks/>
              </p:cNvGrpSpPr>
              <p:nvPr/>
            </p:nvGrpSpPr>
            <p:grpSpPr bwMode="auto">
              <a:xfrm>
                <a:off x="703" y="1253"/>
                <a:ext cx="2993" cy="1496"/>
                <a:chOff x="1429" y="845"/>
                <a:chExt cx="2993" cy="1496"/>
              </a:xfrm>
            </p:grpSpPr>
            <p:sp>
              <p:nvSpPr>
                <p:cNvPr id="66585" name="AutoShape 59"/>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586" name="AutoShape 60"/>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580" name="Group 61"/>
              <p:cNvGrpSpPr>
                <a:grpSpLocks/>
              </p:cNvGrpSpPr>
              <p:nvPr/>
            </p:nvGrpSpPr>
            <p:grpSpPr bwMode="auto">
              <a:xfrm>
                <a:off x="1927" y="1706"/>
                <a:ext cx="635" cy="635"/>
                <a:chOff x="2472" y="2069"/>
                <a:chExt cx="1633" cy="1634"/>
              </a:xfrm>
            </p:grpSpPr>
            <p:sp>
              <p:nvSpPr>
                <p:cNvPr id="66582" name="Oval 62"/>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583" name="Oval 63"/>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584" name="AutoShape 64"/>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581" name="Freeform 65"/>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nvGrpSpPr>
            <p:cNvPr id="66570" name="Group 66"/>
            <p:cNvGrpSpPr>
              <a:grpSpLocks/>
            </p:cNvGrpSpPr>
            <p:nvPr/>
          </p:nvGrpSpPr>
          <p:grpSpPr bwMode="auto">
            <a:xfrm rot="8287815">
              <a:off x="2382" y="1978"/>
              <a:ext cx="544" cy="363"/>
              <a:chOff x="703" y="739"/>
              <a:chExt cx="3840" cy="2010"/>
            </a:xfrm>
          </p:grpSpPr>
          <p:grpSp>
            <p:nvGrpSpPr>
              <p:cNvPr id="66571" name="Group 67"/>
              <p:cNvGrpSpPr>
                <a:grpSpLocks/>
              </p:cNvGrpSpPr>
              <p:nvPr/>
            </p:nvGrpSpPr>
            <p:grpSpPr bwMode="auto">
              <a:xfrm>
                <a:off x="703" y="1253"/>
                <a:ext cx="2993" cy="1496"/>
                <a:chOff x="1429" y="845"/>
                <a:chExt cx="2993" cy="1496"/>
              </a:xfrm>
            </p:grpSpPr>
            <p:sp>
              <p:nvSpPr>
                <p:cNvPr id="66577" name="AutoShape 68"/>
                <p:cNvSpPr>
                  <a:spLocks noChangeArrowheads="1"/>
                </p:cNvSpPr>
                <p:nvPr/>
              </p:nvSpPr>
              <p:spPr bwMode="auto">
                <a:xfrm>
                  <a:off x="1429" y="845"/>
                  <a:ext cx="2993" cy="1496"/>
                </a:xfrm>
                <a:prstGeom prst="roundRect">
                  <a:avLst>
                    <a:gd name="adj" fmla="val 16667"/>
                  </a:avLst>
                </a:prstGeom>
                <a:solidFill>
                  <a:schemeClr val="tx1"/>
                </a:solidFill>
                <a:ln w="9525">
                  <a:solidFill>
                    <a:schemeClr val="tx1"/>
                  </a:solidFill>
                  <a:round/>
                  <a:headEnd/>
                  <a:tailEnd/>
                </a:ln>
              </p:spPr>
              <p:txBody>
                <a:bodyPr wrap="none" anchor="ctr"/>
                <a:lstStyle/>
                <a:p>
                  <a:endParaRPr lang="en-GB" b="0"/>
                </a:p>
              </p:txBody>
            </p:sp>
            <p:sp>
              <p:nvSpPr>
                <p:cNvPr id="66578" name="AutoShape 69"/>
                <p:cNvSpPr>
                  <a:spLocks noChangeArrowheads="1"/>
                </p:cNvSpPr>
                <p:nvPr/>
              </p:nvSpPr>
              <p:spPr bwMode="auto">
                <a:xfrm>
                  <a:off x="1519" y="935"/>
                  <a:ext cx="2813" cy="1316"/>
                </a:xfrm>
                <a:prstGeom prst="roundRect">
                  <a:avLst>
                    <a:gd name="adj" fmla="val 16667"/>
                  </a:avLst>
                </a:prstGeom>
                <a:solidFill>
                  <a:srgbClr val="FFFFFF"/>
                </a:solidFill>
                <a:ln w="9525">
                  <a:solidFill>
                    <a:schemeClr val="tx1"/>
                  </a:solidFill>
                  <a:round/>
                  <a:headEnd/>
                  <a:tailEnd/>
                </a:ln>
              </p:spPr>
              <p:txBody>
                <a:bodyPr wrap="none" anchor="ctr"/>
                <a:lstStyle/>
                <a:p>
                  <a:endParaRPr lang="en-GB" b="0"/>
                </a:p>
              </p:txBody>
            </p:sp>
          </p:grpSp>
          <p:grpSp>
            <p:nvGrpSpPr>
              <p:cNvPr id="66572" name="Group 70"/>
              <p:cNvGrpSpPr>
                <a:grpSpLocks/>
              </p:cNvGrpSpPr>
              <p:nvPr/>
            </p:nvGrpSpPr>
            <p:grpSpPr bwMode="auto">
              <a:xfrm>
                <a:off x="1927" y="1706"/>
                <a:ext cx="635" cy="635"/>
                <a:chOff x="2472" y="2069"/>
                <a:chExt cx="1633" cy="1634"/>
              </a:xfrm>
            </p:grpSpPr>
            <p:sp>
              <p:nvSpPr>
                <p:cNvPr id="66574" name="Oval 71"/>
                <p:cNvSpPr>
                  <a:spLocks noChangeArrowheads="1"/>
                </p:cNvSpPr>
                <p:nvPr/>
              </p:nvSpPr>
              <p:spPr bwMode="auto">
                <a:xfrm>
                  <a:off x="2472" y="2069"/>
                  <a:ext cx="1633" cy="1634"/>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575" name="Oval 72"/>
                <p:cNvSpPr>
                  <a:spLocks noChangeArrowheads="1"/>
                </p:cNvSpPr>
                <p:nvPr/>
              </p:nvSpPr>
              <p:spPr bwMode="auto">
                <a:xfrm>
                  <a:off x="2692" y="2290"/>
                  <a:ext cx="1191" cy="1192"/>
                </a:xfrm>
                <a:prstGeom prst="ellipse">
                  <a:avLst/>
                </a:prstGeom>
                <a:solidFill>
                  <a:srgbClr val="FFFFFF"/>
                </a:solidFill>
                <a:ln w="9525">
                  <a:solidFill>
                    <a:schemeClr val="tx1"/>
                  </a:solidFill>
                  <a:round/>
                  <a:headEnd/>
                  <a:tailEnd/>
                </a:ln>
              </p:spPr>
              <p:txBody>
                <a:bodyPr wrap="none" anchor="ctr"/>
                <a:lstStyle/>
                <a:p>
                  <a:endParaRPr lang="en-GB" b="0"/>
                </a:p>
              </p:txBody>
            </p:sp>
            <p:sp>
              <p:nvSpPr>
                <p:cNvPr id="66576" name="AutoShape 73"/>
                <p:cNvSpPr>
                  <a:spLocks noChangeArrowheads="1"/>
                </p:cNvSpPr>
                <p:nvPr/>
              </p:nvSpPr>
              <p:spPr bwMode="auto">
                <a:xfrm>
                  <a:off x="2648" y="2069"/>
                  <a:ext cx="1280" cy="795"/>
                </a:xfrm>
                <a:custGeom>
                  <a:avLst/>
                  <a:gdLst>
                    <a:gd name="T0" fmla="*/ 38 w 21600"/>
                    <a:gd name="T1" fmla="*/ 0 h 21600"/>
                    <a:gd name="T2" fmla="*/ 25 w 21600"/>
                    <a:gd name="T3" fmla="*/ 5 h 21600"/>
                    <a:gd name="T4" fmla="*/ 38 w 21600"/>
                    <a:gd name="T5" fmla="*/ 8 h 21600"/>
                    <a:gd name="T6" fmla="*/ 51 w 21600"/>
                    <a:gd name="T7" fmla="*/ 5 h 21600"/>
                    <a:gd name="T8" fmla="*/ 0 60000 65536"/>
                    <a:gd name="T9" fmla="*/ 0 60000 65536"/>
                    <a:gd name="T10" fmla="*/ 0 60000 65536"/>
                    <a:gd name="T11" fmla="*/ 0 60000 65536"/>
                    <a:gd name="T12" fmla="*/ 3932 w 21600"/>
                    <a:gd name="T13" fmla="*/ 0 h 21600"/>
                    <a:gd name="T14" fmla="*/ 17668 w 21600"/>
                    <a:gd name="T15" fmla="*/ 7064 h 21600"/>
                  </a:gdLst>
                  <a:ahLst/>
                  <a:cxnLst>
                    <a:cxn ang="T8">
                      <a:pos x="T0" y="T1"/>
                    </a:cxn>
                    <a:cxn ang="T9">
                      <a:pos x="T2" y="T3"/>
                    </a:cxn>
                    <a:cxn ang="T10">
                      <a:pos x="T4" y="T5"/>
                    </a:cxn>
                    <a:cxn ang="T11">
                      <a:pos x="T6" y="T7"/>
                    </a:cxn>
                  </a:cxnLst>
                  <a:rect l="T12" t="T13" r="T14" b="T15"/>
                  <a:pathLst>
                    <a:path w="21600" h="21600">
                      <a:moveTo>
                        <a:pt x="8492" y="6557"/>
                      </a:moveTo>
                      <a:cubicBezTo>
                        <a:pt x="9200" y="6171"/>
                        <a:pt x="9993" y="5969"/>
                        <a:pt x="10800" y="5970"/>
                      </a:cubicBezTo>
                      <a:cubicBezTo>
                        <a:pt x="11606" y="5970"/>
                        <a:pt x="12399" y="6171"/>
                        <a:pt x="13107" y="6557"/>
                      </a:cubicBezTo>
                      <a:lnTo>
                        <a:pt x="15960" y="1312"/>
                      </a:lnTo>
                      <a:cubicBezTo>
                        <a:pt x="14376" y="451"/>
                        <a:pt x="12602" y="-1"/>
                        <a:pt x="10799" y="0"/>
                      </a:cubicBezTo>
                      <a:cubicBezTo>
                        <a:pt x="8997" y="0"/>
                        <a:pt x="7223" y="451"/>
                        <a:pt x="5639" y="1312"/>
                      </a:cubicBezTo>
                      <a:close/>
                    </a:path>
                  </a:pathLst>
                </a:custGeom>
                <a:solidFill>
                  <a:srgbClr val="FF0000"/>
                </a:solidFill>
                <a:ln w="9525">
                  <a:solidFill>
                    <a:schemeClr val="tx1"/>
                  </a:solidFill>
                  <a:miter lim="800000"/>
                  <a:headEnd/>
                  <a:tailEnd/>
                </a:ln>
              </p:spPr>
              <p:txBody>
                <a:bodyPr wrap="none" anchor="ctr"/>
                <a:lstStyle/>
                <a:p>
                  <a:endParaRPr lang="en-US"/>
                </a:p>
              </p:txBody>
            </p:sp>
          </p:grpSp>
          <p:sp>
            <p:nvSpPr>
              <p:cNvPr id="66573" name="Freeform 74"/>
              <p:cNvSpPr>
                <a:spLocks/>
              </p:cNvSpPr>
              <p:nvPr/>
            </p:nvSpPr>
            <p:spPr bwMode="auto">
              <a:xfrm>
                <a:off x="3568" y="739"/>
                <a:ext cx="975" cy="801"/>
              </a:xfrm>
              <a:custGeom>
                <a:avLst/>
                <a:gdLst>
                  <a:gd name="T0" fmla="*/ 38 w 975"/>
                  <a:gd name="T1" fmla="*/ 650 h 801"/>
                  <a:gd name="T2" fmla="*/ 310 w 975"/>
                  <a:gd name="T3" fmla="*/ 605 h 801"/>
                  <a:gd name="T4" fmla="*/ 446 w 975"/>
                  <a:gd name="T5" fmla="*/ 378 h 801"/>
                  <a:gd name="T6" fmla="*/ 537 w 975"/>
                  <a:gd name="T7" fmla="*/ 151 h 801"/>
                  <a:gd name="T8" fmla="*/ 809 w 975"/>
                  <a:gd name="T9" fmla="*/ 106 h 801"/>
                  <a:gd name="T10" fmla="*/ 900 w 975"/>
                  <a:gd name="T11" fmla="*/ 15 h 801"/>
                  <a:gd name="T12" fmla="*/ 945 w 975"/>
                  <a:gd name="T13" fmla="*/ 196 h 801"/>
                  <a:gd name="T14" fmla="*/ 718 w 975"/>
                  <a:gd name="T15" fmla="*/ 242 h 801"/>
                  <a:gd name="T16" fmla="*/ 627 w 975"/>
                  <a:gd name="T17" fmla="*/ 242 h 801"/>
                  <a:gd name="T18" fmla="*/ 537 w 975"/>
                  <a:gd name="T19" fmla="*/ 423 h 801"/>
                  <a:gd name="T20" fmla="*/ 446 w 975"/>
                  <a:gd name="T21" fmla="*/ 650 h 801"/>
                  <a:gd name="T22" fmla="*/ 355 w 975"/>
                  <a:gd name="T23" fmla="*/ 741 h 801"/>
                  <a:gd name="T24" fmla="*/ 83 w 975"/>
                  <a:gd name="T25" fmla="*/ 786 h 801"/>
                  <a:gd name="T26" fmla="*/ 38 w 975"/>
                  <a:gd name="T27" fmla="*/ 650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801"/>
                  <a:gd name="T44" fmla="*/ 975 w 975"/>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801">
                    <a:moveTo>
                      <a:pt x="38" y="650"/>
                    </a:moveTo>
                    <a:cubicBezTo>
                      <a:pt x="76" y="620"/>
                      <a:pt x="242" y="650"/>
                      <a:pt x="310" y="605"/>
                    </a:cubicBezTo>
                    <a:cubicBezTo>
                      <a:pt x="378" y="560"/>
                      <a:pt x="408" y="453"/>
                      <a:pt x="446" y="378"/>
                    </a:cubicBezTo>
                    <a:cubicBezTo>
                      <a:pt x="484" y="303"/>
                      <a:pt x="477" y="196"/>
                      <a:pt x="537" y="151"/>
                    </a:cubicBezTo>
                    <a:cubicBezTo>
                      <a:pt x="597" y="106"/>
                      <a:pt x="748" y="129"/>
                      <a:pt x="809" y="106"/>
                    </a:cubicBezTo>
                    <a:cubicBezTo>
                      <a:pt x="870" y="83"/>
                      <a:pt x="877" y="0"/>
                      <a:pt x="900" y="15"/>
                    </a:cubicBezTo>
                    <a:cubicBezTo>
                      <a:pt x="923" y="30"/>
                      <a:pt x="975" y="158"/>
                      <a:pt x="945" y="196"/>
                    </a:cubicBezTo>
                    <a:cubicBezTo>
                      <a:pt x="915" y="234"/>
                      <a:pt x="771" y="234"/>
                      <a:pt x="718" y="242"/>
                    </a:cubicBezTo>
                    <a:cubicBezTo>
                      <a:pt x="665" y="250"/>
                      <a:pt x="657" y="212"/>
                      <a:pt x="627" y="242"/>
                    </a:cubicBezTo>
                    <a:cubicBezTo>
                      <a:pt x="597" y="272"/>
                      <a:pt x="567" y="355"/>
                      <a:pt x="537" y="423"/>
                    </a:cubicBezTo>
                    <a:cubicBezTo>
                      <a:pt x="507" y="491"/>
                      <a:pt x="476" y="597"/>
                      <a:pt x="446" y="650"/>
                    </a:cubicBezTo>
                    <a:cubicBezTo>
                      <a:pt x="416" y="703"/>
                      <a:pt x="416" y="718"/>
                      <a:pt x="355" y="741"/>
                    </a:cubicBezTo>
                    <a:cubicBezTo>
                      <a:pt x="294" y="764"/>
                      <a:pt x="128" y="801"/>
                      <a:pt x="83" y="786"/>
                    </a:cubicBezTo>
                    <a:cubicBezTo>
                      <a:pt x="38" y="771"/>
                      <a:pt x="0" y="680"/>
                      <a:pt x="38" y="650"/>
                    </a:cubicBezTo>
                    <a:close/>
                  </a:path>
                </a:pathLst>
              </a:custGeom>
              <a:solidFill>
                <a:schemeClr val="tx2"/>
              </a:solidFill>
              <a:ln w="9525">
                <a:solidFill>
                  <a:schemeClr val="tx1"/>
                </a:solidFill>
                <a:round/>
                <a:headEnd/>
                <a:tailEnd/>
              </a:ln>
            </p:spPr>
            <p:txBody>
              <a:bodyPr/>
              <a:lstStyle/>
              <a:p>
                <a:endParaRPr lang="en-US"/>
              </a:p>
            </p:txBody>
          </p:sp>
        </p:grpSp>
      </p:grpSp>
      <p:sp>
        <p:nvSpPr>
          <p:cNvPr id="66562" name="Text Box 75"/>
          <p:cNvSpPr txBox="1">
            <a:spLocks noChangeArrowheads="1"/>
          </p:cNvSpPr>
          <p:nvPr/>
        </p:nvSpPr>
        <p:spPr bwMode="auto">
          <a:xfrm>
            <a:off x="468313" y="4724400"/>
            <a:ext cx="8353425" cy="1739900"/>
          </a:xfrm>
          <a:prstGeom prst="rect">
            <a:avLst/>
          </a:prstGeom>
          <a:noFill/>
          <a:ln w="9525">
            <a:noFill/>
            <a:miter lim="800000"/>
            <a:headEnd/>
            <a:tailEnd/>
          </a:ln>
        </p:spPr>
        <p:txBody>
          <a:bodyPr>
            <a:spAutoFit/>
          </a:bodyPr>
          <a:lstStyle/>
          <a:p>
            <a:pPr algn="ctr"/>
            <a:r>
              <a:rPr lang="en-GB" sz="3600" b="0">
                <a:latin typeface="Comic Sans MS" pitchFamily="66" charset="0"/>
              </a:rPr>
              <a:t>6.</a:t>
            </a:r>
          </a:p>
          <a:p>
            <a:pPr algn="ctr"/>
            <a:r>
              <a:rPr lang="en-GB" sz="3600" b="0">
                <a:latin typeface="Comic Sans MS" pitchFamily="66" charset="0"/>
              </a:rPr>
              <a:t>Bacteria are placed in a </a:t>
            </a:r>
            <a:r>
              <a:rPr lang="en-GB" sz="3600" b="0">
                <a:solidFill>
                  <a:srgbClr val="FF0000"/>
                </a:solidFill>
                <a:latin typeface="Comic Sans MS" pitchFamily="66" charset="0"/>
              </a:rPr>
              <a:t>fermenter</a:t>
            </a:r>
            <a:r>
              <a:rPr lang="en-GB" sz="3600" b="0">
                <a:latin typeface="Comic Sans MS" pitchFamily="66" charset="0"/>
              </a:rPr>
              <a:t>, </a:t>
            </a:r>
          </a:p>
          <a:p>
            <a:pPr algn="ctr"/>
            <a:r>
              <a:rPr lang="en-GB" sz="3600" b="0">
                <a:latin typeface="Comic Sans MS" pitchFamily="66" charset="0"/>
              </a:rPr>
              <a:t>where they grow and divide.</a:t>
            </a:r>
            <a:endParaRPr lang="en-US" sz="3600" b="0">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323850" y="1268413"/>
            <a:ext cx="5256213" cy="4486275"/>
          </a:xfrm>
          <a:prstGeom prst="rect">
            <a:avLst/>
          </a:prstGeom>
          <a:noFill/>
          <a:ln w="9525">
            <a:noFill/>
            <a:miter lim="800000"/>
            <a:headEnd/>
            <a:tailEnd/>
          </a:ln>
        </p:spPr>
        <p:txBody>
          <a:bodyPr>
            <a:spAutoFit/>
          </a:bodyPr>
          <a:lstStyle/>
          <a:p>
            <a:pPr algn="ctr"/>
            <a:r>
              <a:rPr lang="en-GB" sz="3600" b="0">
                <a:latin typeface="Comic Sans MS" pitchFamily="66" charset="0"/>
              </a:rPr>
              <a:t>7.</a:t>
            </a:r>
          </a:p>
          <a:p>
            <a:pPr algn="ctr"/>
            <a:r>
              <a:rPr lang="en-GB" sz="3600" b="0">
                <a:latin typeface="Comic Sans MS" pitchFamily="66" charset="0"/>
              </a:rPr>
              <a:t>As bacteria grow they produce the protein insulin.</a:t>
            </a:r>
          </a:p>
          <a:p>
            <a:pPr algn="ctr"/>
            <a:r>
              <a:rPr lang="en-GB" sz="3600" b="0">
                <a:latin typeface="Comic Sans MS" pitchFamily="66" charset="0"/>
              </a:rPr>
              <a:t>The bacteria and insulin are separated  </a:t>
            </a:r>
          </a:p>
          <a:p>
            <a:pPr algn="ctr"/>
            <a:r>
              <a:rPr lang="en-GB" sz="3600" b="0">
                <a:latin typeface="Comic Sans MS" pitchFamily="66" charset="0"/>
              </a:rPr>
              <a:t>and the insulin packaged for sale.</a:t>
            </a:r>
            <a:endParaRPr lang="en-US" sz="3600" b="0">
              <a:latin typeface="Comic Sans MS" pitchFamily="66" charset="0"/>
            </a:endParaRPr>
          </a:p>
        </p:txBody>
      </p:sp>
      <p:pic>
        <p:nvPicPr>
          <p:cNvPr id="67586" name="Picture 3" descr="070617_insulin_vmed_11a"/>
          <p:cNvPicPr>
            <a:picLocks noChangeAspect="1" noChangeArrowheads="1"/>
          </p:cNvPicPr>
          <p:nvPr/>
        </p:nvPicPr>
        <p:blipFill>
          <a:blip r:embed="rId2" cstate="print"/>
          <a:srcRect/>
          <a:stretch>
            <a:fillRect/>
          </a:stretch>
        </p:blipFill>
        <p:spPr bwMode="auto">
          <a:xfrm>
            <a:off x="5795963" y="1196975"/>
            <a:ext cx="2927350"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http://www.udel.edu/physics/scen103/CGZ/14b.gif"/>
          <p:cNvPicPr>
            <a:picLocks noChangeAspect="1" noChangeArrowheads="1"/>
          </p:cNvPicPr>
          <p:nvPr/>
        </p:nvPicPr>
        <p:blipFill>
          <a:blip r:embed="rId2" cstate="print"/>
          <a:srcRect/>
          <a:stretch>
            <a:fillRect/>
          </a:stretch>
        </p:blipFill>
        <p:spPr bwMode="auto">
          <a:xfrm>
            <a:off x="0" y="0"/>
            <a:ext cx="5553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500063"/>
            <a:ext cx="8229600" cy="1143000"/>
          </a:xfrm>
        </p:spPr>
        <p:txBody>
          <a:bodyPr/>
          <a:lstStyle/>
          <a:p>
            <a:pPr eaLnBrk="1" hangingPunct="1"/>
            <a:r>
              <a:rPr lang="en-GB" b="1" smtClean="0">
                <a:latin typeface="Arial" charset="0"/>
                <a:cs typeface="Arial" charset="0"/>
              </a:rPr>
              <a:t>What is a mutation?</a:t>
            </a:r>
          </a:p>
        </p:txBody>
      </p:sp>
      <p:sp>
        <p:nvSpPr>
          <p:cNvPr id="19458" name="Content Placeholder 2"/>
          <p:cNvSpPr>
            <a:spLocks noGrp="1"/>
          </p:cNvSpPr>
          <p:nvPr>
            <p:ph idx="1"/>
          </p:nvPr>
        </p:nvSpPr>
        <p:spPr>
          <a:xfrm>
            <a:off x="323850" y="2924175"/>
            <a:ext cx="8572500" cy="1925638"/>
          </a:xfrm>
        </p:spPr>
        <p:txBody>
          <a:bodyPr/>
          <a:lstStyle/>
          <a:p>
            <a:pPr eaLnBrk="1" hangingPunct="1"/>
            <a:r>
              <a:rPr lang="en-GB" sz="3200" smtClean="0">
                <a:latin typeface="Arial" charset="0"/>
                <a:cs typeface="Arial" charset="0"/>
              </a:rPr>
              <a:t>A mutation is a random change to the </a:t>
            </a:r>
            <a:r>
              <a:rPr lang="en-GB" sz="3200" b="1" i="1" smtClean="0">
                <a:solidFill>
                  <a:schemeClr val="tx2"/>
                </a:solidFill>
                <a:latin typeface="Arial" charset="0"/>
                <a:cs typeface="Arial" charset="0"/>
              </a:rPr>
              <a:t>structure</a:t>
            </a:r>
            <a:r>
              <a:rPr lang="en-GB" sz="3200" smtClean="0">
                <a:latin typeface="Arial" charset="0"/>
                <a:cs typeface="Arial" charset="0"/>
              </a:rPr>
              <a:t> or </a:t>
            </a:r>
            <a:r>
              <a:rPr lang="en-GB" sz="3200" b="1" i="1" smtClean="0">
                <a:solidFill>
                  <a:schemeClr val="tx2"/>
                </a:solidFill>
                <a:latin typeface="Arial" charset="0"/>
                <a:cs typeface="Arial" charset="0"/>
              </a:rPr>
              <a:t>number</a:t>
            </a:r>
            <a:r>
              <a:rPr lang="en-GB" sz="3200" smtClean="0">
                <a:latin typeface="Arial" charset="0"/>
                <a:cs typeface="Arial" charset="0"/>
              </a:rPr>
              <a:t> of chromosomes or genes.</a:t>
            </a:r>
          </a:p>
        </p:txBody>
      </p:sp>
      <p:sp>
        <p:nvSpPr>
          <p:cNvPr id="19459" name="WordArt 4"/>
          <p:cNvSpPr>
            <a:spLocks noChangeArrowheads="1" noChangeShapeType="1" noTextEdit="1"/>
          </p:cNvSpPr>
          <p:nvPr/>
        </p:nvSpPr>
        <p:spPr bwMode="auto">
          <a:xfrm>
            <a:off x="1763713" y="5300663"/>
            <a:ext cx="60483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remember!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WordArt 5"/>
          <p:cNvSpPr>
            <a:spLocks noChangeArrowheads="1" noChangeShapeType="1" noTextEdit="1"/>
          </p:cNvSpPr>
          <p:nvPr/>
        </p:nvSpPr>
        <p:spPr bwMode="auto">
          <a:xfrm>
            <a:off x="323850" y="3284538"/>
            <a:ext cx="3816350" cy="19764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this tiger has</a:t>
            </a:r>
          </a:p>
          <a:p>
            <a:pPr algn="ctr"/>
            <a:r>
              <a:rPr lang="en-US" sz="3600" kern="10">
                <a:ln w="9525">
                  <a:solidFill>
                    <a:srgbClr val="000000"/>
                  </a:solidFill>
                  <a:round/>
                  <a:headEnd/>
                  <a:tailEnd/>
                </a:ln>
                <a:solidFill>
                  <a:srgbClr val="FFFFFF"/>
                </a:solidFill>
                <a:latin typeface="Arial Black"/>
              </a:rPr>
              <a:t>one extra</a:t>
            </a:r>
          </a:p>
          <a:p>
            <a:pPr algn="ctr"/>
            <a:r>
              <a:rPr lang="en-US" sz="3600" kern="10">
                <a:ln w="9525">
                  <a:solidFill>
                    <a:srgbClr val="000000"/>
                  </a:solidFill>
                  <a:round/>
                  <a:headEnd/>
                  <a:tailEnd/>
                </a:ln>
                <a:solidFill>
                  <a:srgbClr val="FFFFFF"/>
                </a:solidFill>
                <a:latin typeface="Arial Black"/>
              </a:rPr>
              <a:t>chromosome</a:t>
            </a:r>
          </a:p>
        </p:txBody>
      </p:sp>
      <p:pic>
        <p:nvPicPr>
          <p:cNvPr id="51202" name="Picture 2" descr="down-syndrome2"/>
          <p:cNvPicPr>
            <a:picLocks noChangeAspect="1" noChangeArrowheads="1"/>
          </p:cNvPicPr>
          <p:nvPr/>
        </p:nvPicPr>
        <p:blipFill>
          <a:blip r:embed="rId3" cstate="print"/>
          <a:srcRect/>
          <a:stretch>
            <a:fillRect/>
          </a:stretch>
        </p:blipFill>
        <p:spPr bwMode="auto">
          <a:xfrm>
            <a:off x="323850" y="1341438"/>
            <a:ext cx="3862388" cy="4032250"/>
          </a:xfrm>
          <a:prstGeom prst="rect">
            <a:avLst/>
          </a:prstGeom>
          <a:noFill/>
          <a:ln w="9525">
            <a:noFill/>
            <a:miter lim="800000"/>
            <a:headEnd/>
            <a:tailEnd/>
          </a:ln>
        </p:spPr>
      </p:pic>
      <p:pic>
        <p:nvPicPr>
          <p:cNvPr id="20483" name="Picture 3" descr="25-1408505107m"/>
          <p:cNvPicPr>
            <a:picLocks noChangeAspect="1" noChangeArrowheads="1"/>
          </p:cNvPicPr>
          <p:nvPr/>
        </p:nvPicPr>
        <p:blipFill>
          <a:blip r:embed="rId4" cstate="print"/>
          <a:srcRect/>
          <a:stretch>
            <a:fillRect/>
          </a:stretch>
        </p:blipFill>
        <p:spPr bwMode="auto">
          <a:xfrm>
            <a:off x="4284663" y="2268538"/>
            <a:ext cx="4618037" cy="4332287"/>
          </a:xfrm>
          <a:prstGeom prst="rect">
            <a:avLst/>
          </a:prstGeom>
          <a:noFill/>
          <a:ln w="9525">
            <a:noFill/>
            <a:miter lim="800000"/>
            <a:headEnd/>
            <a:tailEnd/>
          </a:ln>
        </p:spPr>
      </p:pic>
      <p:sp>
        <p:nvSpPr>
          <p:cNvPr id="51204" name="WordArt 4"/>
          <p:cNvSpPr>
            <a:spLocks noChangeArrowheads="1" noChangeShapeType="1" noTextEdit="1"/>
          </p:cNvSpPr>
          <p:nvPr/>
        </p:nvSpPr>
        <p:spPr bwMode="auto">
          <a:xfrm>
            <a:off x="4500563" y="404813"/>
            <a:ext cx="4248150" cy="1511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3300"/>
                    </a:gs>
                    <a:gs pos="100000">
                      <a:srgbClr val="761800"/>
                    </a:gs>
                  </a:gsLst>
                  <a:lin ang="5400000" scaled="1"/>
                </a:gradFill>
                <a:latin typeface="Arial Black"/>
              </a:rPr>
              <a:t>Down's </a:t>
            </a:r>
          </a:p>
          <a:p>
            <a:pPr algn="ctr"/>
            <a:r>
              <a:rPr lang="en-US" sz="3600" kern="10">
                <a:ln w="9525">
                  <a:solidFill>
                    <a:srgbClr val="000000"/>
                  </a:solidFill>
                  <a:round/>
                  <a:headEnd/>
                  <a:tailEnd/>
                </a:ln>
                <a:gradFill rotWithShape="1">
                  <a:gsLst>
                    <a:gs pos="0">
                      <a:srgbClr val="FF3300"/>
                    </a:gs>
                    <a:gs pos="100000">
                      <a:srgbClr val="761800"/>
                    </a:gs>
                  </a:gsLst>
                  <a:lin ang="5400000" scaled="1"/>
                </a:gradFill>
                <a:latin typeface="Arial Black"/>
              </a:rPr>
              <a:t>syndrome</a:t>
            </a:r>
          </a:p>
        </p:txBody>
      </p:sp>
      <p:sp>
        <p:nvSpPr>
          <p:cNvPr id="51206" name="WordArt 6"/>
          <p:cNvSpPr>
            <a:spLocks noChangeArrowheads="1" noChangeShapeType="1" noTextEdit="1"/>
          </p:cNvSpPr>
          <p:nvPr/>
        </p:nvSpPr>
        <p:spPr bwMode="auto">
          <a:xfrm>
            <a:off x="684213" y="5484813"/>
            <a:ext cx="2952750" cy="11128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so does</a:t>
            </a:r>
          </a:p>
          <a:p>
            <a:pPr algn="ctr"/>
            <a:r>
              <a:rPr lang="en-US" sz="3600" kern="10">
                <a:ln w="9525">
                  <a:solidFill>
                    <a:srgbClr val="000000"/>
                  </a:solidFill>
                  <a:round/>
                  <a:headEnd/>
                  <a:tailEnd/>
                </a:ln>
                <a:solidFill>
                  <a:srgbClr val="FFFFFF"/>
                </a:solidFill>
                <a:latin typeface="Arial Black"/>
              </a:rPr>
              <a:t>this girl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1206"/>
                                        </p:tgtEl>
                                        <p:attrNameLst>
                                          <p:attrName>style.visibility</p:attrName>
                                        </p:attrNameLst>
                                      </p:cBhvr>
                                      <p:to>
                                        <p:strVal val="visible"/>
                                      </p:to>
                                    </p:set>
                                    <p:anim calcmode="lin" valueType="num">
                                      <p:cBhvr>
                                        <p:cTn id="14" dur="500" fill="hold"/>
                                        <p:tgtEl>
                                          <p:spTgt spid="51206"/>
                                        </p:tgtEl>
                                        <p:attrNameLst>
                                          <p:attrName>ppt_w</p:attrName>
                                        </p:attrNameLst>
                                      </p:cBhvr>
                                      <p:tavLst>
                                        <p:tav tm="0">
                                          <p:val>
                                            <p:fltVal val="0"/>
                                          </p:val>
                                        </p:tav>
                                        <p:tav tm="100000">
                                          <p:val>
                                            <p:strVal val="#ppt_w"/>
                                          </p:val>
                                        </p:tav>
                                      </p:tavLst>
                                    </p:anim>
                                    <p:anim calcmode="lin" valueType="num">
                                      <p:cBhvr>
                                        <p:cTn id="15" dur="500" fill="hold"/>
                                        <p:tgtEl>
                                          <p:spTgt spid="51206"/>
                                        </p:tgtEl>
                                        <p:attrNameLst>
                                          <p:attrName>ppt_h</p:attrName>
                                        </p:attrNameLst>
                                      </p:cBhvr>
                                      <p:tavLst>
                                        <p:tav tm="0">
                                          <p:val>
                                            <p:fltVal val="0"/>
                                          </p:val>
                                        </p:tav>
                                        <p:tav tm="100000">
                                          <p:val>
                                            <p:strVal val="#ppt_h"/>
                                          </p:val>
                                        </p:tav>
                                      </p:tavLst>
                                    </p:anim>
                                    <p:animEffect transition="in" filter="fade">
                                      <p:cBhvr>
                                        <p:cTn id="16" dur="500"/>
                                        <p:tgtEl>
                                          <p:spTgt spid="5120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1204"/>
                                        </p:tgtEl>
                                        <p:attrNameLst>
                                          <p:attrName>style.visibility</p:attrName>
                                        </p:attrNameLst>
                                      </p:cBhvr>
                                      <p:to>
                                        <p:strVal val="visible"/>
                                      </p:to>
                                    </p:set>
                                    <p:anim calcmode="lin" valueType="num">
                                      <p:cBhvr>
                                        <p:cTn id="21" dur="500" fill="hold"/>
                                        <p:tgtEl>
                                          <p:spTgt spid="51204"/>
                                        </p:tgtEl>
                                        <p:attrNameLst>
                                          <p:attrName>ppt_w</p:attrName>
                                        </p:attrNameLst>
                                      </p:cBhvr>
                                      <p:tavLst>
                                        <p:tav tm="0">
                                          <p:val>
                                            <p:fltVal val="0"/>
                                          </p:val>
                                        </p:tav>
                                        <p:tav tm="100000">
                                          <p:val>
                                            <p:strVal val="#ppt_w"/>
                                          </p:val>
                                        </p:tav>
                                      </p:tavLst>
                                    </p:anim>
                                    <p:anim calcmode="lin" valueType="num">
                                      <p:cBhvr>
                                        <p:cTn id="22" dur="500" fill="hold"/>
                                        <p:tgtEl>
                                          <p:spTgt spid="51204"/>
                                        </p:tgtEl>
                                        <p:attrNameLst>
                                          <p:attrName>ppt_h</p:attrName>
                                        </p:attrNameLst>
                                      </p:cBhvr>
                                      <p:tavLst>
                                        <p:tav tm="0">
                                          <p:val>
                                            <p:fltVal val="0"/>
                                          </p:val>
                                        </p:tav>
                                        <p:tav tm="100000">
                                          <p:val>
                                            <p:strVal val="#ppt_h"/>
                                          </p:val>
                                        </p:tav>
                                      </p:tavLst>
                                    </p:anim>
                                    <p:animEffect transition="in" filter="fade">
                                      <p:cBhvr>
                                        <p:cTn id="23"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4294967295"/>
          </p:nvPr>
        </p:nvSpPr>
        <p:spPr>
          <a:xfrm>
            <a:off x="250825" y="1484313"/>
            <a:ext cx="8572500" cy="4389437"/>
          </a:xfrm>
        </p:spPr>
        <p:txBody>
          <a:bodyPr/>
          <a:lstStyle/>
          <a:p>
            <a:pPr eaLnBrk="1" hangingPunct="1"/>
            <a:r>
              <a:rPr lang="en-GB" sz="4400" smtClean="0">
                <a:latin typeface="Arial" charset="0"/>
                <a:cs typeface="Arial" charset="0"/>
              </a:rPr>
              <a:t>Down syndrome is an example of a condition caused by a change to the usual </a:t>
            </a:r>
            <a:r>
              <a:rPr lang="en-GB" sz="4400" b="1" smtClean="0">
                <a:solidFill>
                  <a:srgbClr val="FF0000"/>
                </a:solidFill>
                <a:latin typeface="Arial" charset="0"/>
                <a:cs typeface="Arial" charset="0"/>
              </a:rPr>
              <a:t>number</a:t>
            </a:r>
            <a:r>
              <a:rPr lang="en-GB" sz="4400" smtClean="0">
                <a:latin typeface="Arial" charset="0"/>
                <a:cs typeface="Arial" charset="0"/>
              </a:rPr>
              <a:t> </a:t>
            </a:r>
            <a:r>
              <a:rPr lang="en-GB" sz="4400" b="1" smtClean="0">
                <a:solidFill>
                  <a:srgbClr val="FF3300"/>
                </a:solidFill>
                <a:latin typeface="Arial" charset="0"/>
                <a:cs typeface="Arial" charset="0"/>
              </a:rPr>
              <a:t>of chromosomes,</a:t>
            </a:r>
            <a:r>
              <a:rPr lang="en-GB" sz="4400" smtClean="0">
                <a:latin typeface="Arial" charset="0"/>
                <a:cs typeface="Arial" charset="0"/>
              </a:rPr>
              <a:t> in this case, an extra chromosome 21.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1" descr="karyo"/>
          <p:cNvPicPr>
            <a:picLocks noChangeAspect="1" noChangeArrowheads="1"/>
          </p:cNvPicPr>
          <p:nvPr/>
        </p:nvPicPr>
        <p:blipFill>
          <a:blip r:embed="rId2" cstate="print"/>
          <a:srcRect/>
          <a:stretch>
            <a:fillRect/>
          </a:stretch>
        </p:blipFill>
        <p:spPr bwMode="auto">
          <a:xfrm>
            <a:off x="144463" y="1844675"/>
            <a:ext cx="3779837" cy="3717925"/>
          </a:xfrm>
          <a:prstGeom prst="rect">
            <a:avLst/>
          </a:prstGeom>
          <a:noFill/>
          <a:ln w="9525">
            <a:noFill/>
            <a:miter lim="800000"/>
            <a:headEnd/>
            <a:tailEnd/>
          </a:ln>
        </p:spPr>
      </p:pic>
      <p:pic>
        <p:nvPicPr>
          <p:cNvPr id="22543" name="Picture 15"/>
          <p:cNvPicPr>
            <a:picLocks noChangeAspect="1" noChangeArrowheads="1"/>
          </p:cNvPicPr>
          <p:nvPr/>
        </p:nvPicPr>
        <p:blipFill>
          <a:blip r:embed="rId3" cstate="print"/>
          <a:srcRect/>
          <a:stretch>
            <a:fillRect/>
          </a:stretch>
        </p:blipFill>
        <p:spPr bwMode="auto">
          <a:xfrm>
            <a:off x="4464050" y="1844675"/>
            <a:ext cx="4572000" cy="3797300"/>
          </a:xfrm>
          <a:prstGeom prst="rect">
            <a:avLst/>
          </a:prstGeom>
          <a:noFill/>
        </p:spPr>
      </p:pic>
      <p:sp>
        <p:nvSpPr>
          <p:cNvPr id="22529" name="TextBox 5"/>
          <p:cNvSpPr txBox="1">
            <a:spLocks noChangeArrowheads="1"/>
          </p:cNvSpPr>
          <p:nvPr/>
        </p:nvSpPr>
        <p:spPr bwMode="auto">
          <a:xfrm>
            <a:off x="0" y="333375"/>
            <a:ext cx="9144000" cy="1311275"/>
          </a:xfrm>
          <a:prstGeom prst="rect">
            <a:avLst/>
          </a:prstGeom>
          <a:noFill/>
          <a:ln w="9525">
            <a:noFill/>
            <a:miter lim="800000"/>
            <a:headEnd/>
            <a:tailEnd/>
          </a:ln>
        </p:spPr>
        <p:txBody>
          <a:bodyPr>
            <a:spAutoFit/>
          </a:bodyPr>
          <a:lstStyle/>
          <a:p>
            <a:pPr algn="ctr"/>
            <a:r>
              <a:rPr lang="en-GB" sz="4000">
                <a:solidFill>
                  <a:srgbClr val="0070C0"/>
                </a:solidFill>
              </a:rPr>
              <a:t>Can you identify two differences</a:t>
            </a:r>
          </a:p>
          <a:p>
            <a:pPr algn="ctr"/>
            <a:r>
              <a:rPr lang="en-GB" sz="4000">
                <a:solidFill>
                  <a:srgbClr val="0070C0"/>
                </a:solidFill>
              </a:rPr>
              <a:t>between these karyotypes?</a:t>
            </a:r>
          </a:p>
        </p:txBody>
      </p:sp>
      <p:grpSp>
        <p:nvGrpSpPr>
          <p:cNvPr id="17429" name="Group 21"/>
          <p:cNvGrpSpPr>
            <a:grpSpLocks/>
          </p:cNvGrpSpPr>
          <p:nvPr/>
        </p:nvGrpSpPr>
        <p:grpSpPr bwMode="auto">
          <a:xfrm>
            <a:off x="1331913" y="5805488"/>
            <a:ext cx="2233612" cy="719137"/>
            <a:chOff x="793" y="3793"/>
            <a:chExt cx="1407" cy="453"/>
          </a:xfrm>
        </p:grpSpPr>
        <p:sp>
          <p:nvSpPr>
            <p:cNvPr id="22540" name="WordArt 12"/>
            <p:cNvSpPr>
              <a:spLocks noChangeArrowheads="1" noChangeShapeType="1" noTextEdit="1"/>
            </p:cNvSpPr>
            <p:nvPr/>
          </p:nvSpPr>
          <p:spPr bwMode="auto">
            <a:xfrm>
              <a:off x="793" y="3838"/>
              <a:ext cx="1074"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Arial Black"/>
                </a:rPr>
                <a:t>female</a:t>
              </a:r>
            </a:p>
          </p:txBody>
        </p:sp>
        <p:sp>
          <p:nvSpPr>
            <p:cNvPr id="22541" name="Line 14"/>
            <p:cNvSpPr>
              <a:spLocks noChangeShapeType="1"/>
            </p:cNvSpPr>
            <p:nvPr/>
          </p:nvSpPr>
          <p:spPr bwMode="auto">
            <a:xfrm flipV="1">
              <a:off x="1927" y="3793"/>
              <a:ext cx="273" cy="272"/>
            </a:xfrm>
            <a:prstGeom prst="line">
              <a:avLst/>
            </a:prstGeom>
            <a:noFill/>
            <a:ln w="76200">
              <a:solidFill>
                <a:schemeClr val="tx1"/>
              </a:solidFill>
              <a:round/>
              <a:headEnd/>
              <a:tailEnd type="triangle" w="med" len="med"/>
            </a:ln>
          </p:spPr>
          <p:txBody>
            <a:bodyPr/>
            <a:lstStyle/>
            <a:p>
              <a:endParaRPr lang="en-US"/>
            </a:p>
          </p:txBody>
        </p:sp>
      </p:grpSp>
      <p:grpSp>
        <p:nvGrpSpPr>
          <p:cNvPr id="17430" name="Group 22"/>
          <p:cNvGrpSpPr>
            <a:grpSpLocks/>
          </p:cNvGrpSpPr>
          <p:nvPr/>
        </p:nvGrpSpPr>
        <p:grpSpPr bwMode="auto">
          <a:xfrm>
            <a:off x="7380288" y="5661025"/>
            <a:ext cx="1704975" cy="1008063"/>
            <a:chOff x="4649" y="3566"/>
            <a:chExt cx="1074" cy="635"/>
          </a:xfrm>
        </p:grpSpPr>
        <p:sp>
          <p:nvSpPr>
            <p:cNvPr id="22538" name="WordArt 13"/>
            <p:cNvSpPr>
              <a:spLocks noChangeArrowheads="1" noChangeShapeType="1" noTextEdit="1"/>
            </p:cNvSpPr>
            <p:nvPr/>
          </p:nvSpPr>
          <p:spPr bwMode="auto">
            <a:xfrm>
              <a:off x="4649" y="3793"/>
              <a:ext cx="1074"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male</a:t>
              </a:r>
            </a:p>
          </p:txBody>
        </p:sp>
        <p:sp>
          <p:nvSpPr>
            <p:cNvPr id="22539" name="Line 17"/>
            <p:cNvSpPr>
              <a:spLocks noChangeShapeType="1"/>
            </p:cNvSpPr>
            <p:nvPr/>
          </p:nvSpPr>
          <p:spPr bwMode="auto">
            <a:xfrm flipV="1">
              <a:off x="5239" y="3566"/>
              <a:ext cx="0" cy="272"/>
            </a:xfrm>
            <a:prstGeom prst="line">
              <a:avLst/>
            </a:prstGeom>
            <a:noFill/>
            <a:ln w="76200">
              <a:solidFill>
                <a:schemeClr val="tx1"/>
              </a:solidFill>
              <a:round/>
              <a:headEnd/>
              <a:tailEnd type="triangle" w="med" len="med"/>
            </a:ln>
          </p:spPr>
          <p:txBody>
            <a:bodyPr/>
            <a:lstStyle/>
            <a:p>
              <a:endParaRPr lang="en-US"/>
            </a:p>
          </p:txBody>
        </p:sp>
      </p:grpSp>
      <p:grpSp>
        <p:nvGrpSpPr>
          <p:cNvPr id="17431" name="Group 23"/>
          <p:cNvGrpSpPr>
            <a:grpSpLocks/>
          </p:cNvGrpSpPr>
          <p:nvPr/>
        </p:nvGrpSpPr>
        <p:grpSpPr bwMode="auto">
          <a:xfrm>
            <a:off x="4714875" y="4797425"/>
            <a:ext cx="2520950" cy="2060575"/>
            <a:chOff x="2789" y="3022"/>
            <a:chExt cx="1588" cy="1298"/>
          </a:xfrm>
        </p:grpSpPr>
        <p:sp>
          <p:nvSpPr>
            <p:cNvPr id="22535" name="WordArt 18"/>
            <p:cNvSpPr>
              <a:spLocks noChangeArrowheads="1" noChangeShapeType="1" noTextEdit="1"/>
            </p:cNvSpPr>
            <p:nvPr/>
          </p:nvSpPr>
          <p:spPr bwMode="auto">
            <a:xfrm>
              <a:off x="2789" y="3657"/>
              <a:ext cx="1360" cy="6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00"/>
                  </a:solidFill>
                  <a:latin typeface="Arial Black"/>
                </a:rPr>
                <a:t>down</a:t>
              </a:r>
            </a:p>
            <a:p>
              <a:pPr algn="ctr"/>
              <a:r>
                <a:rPr lang="en-US" sz="3600" kern="10">
                  <a:ln w="9525">
                    <a:solidFill>
                      <a:srgbClr val="000000"/>
                    </a:solidFill>
                    <a:round/>
                    <a:headEnd/>
                    <a:tailEnd/>
                  </a:ln>
                  <a:solidFill>
                    <a:srgbClr val="99CC00"/>
                  </a:solidFill>
                  <a:latin typeface="Arial Black"/>
                </a:rPr>
                <a:t>syndrome</a:t>
              </a:r>
            </a:p>
          </p:txBody>
        </p:sp>
        <p:sp>
          <p:nvSpPr>
            <p:cNvPr id="22536" name="Oval 19"/>
            <p:cNvSpPr>
              <a:spLocks noChangeArrowheads="1"/>
            </p:cNvSpPr>
            <p:nvPr/>
          </p:nvSpPr>
          <p:spPr bwMode="auto">
            <a:xfrm>
              <a:off x="3651" y="3022"/>
              <a:ext cx="726" cy="544"/>
            </a:xfrm>
            <a:prstGeom prst="ellipse">
              <a:avLst/>
            </a:prstGeom>
            <a:noFill/>
            <a:ln w="38100">
              <a:solidFill>
                <a:schemeClr val="tx1"/>
              </a:solidFill>
              <a:round/>
              <a:headEnd/>
              <a:tailEnd/>
            </a:ln>
          </p:spPr>
          <p:txBody>
            <a:bodyPr wrap="none" anchor="ctr"/>
            <a:lstStyle/>
            <a:p>
              <a:endParaRPr lang="en-GB" b="0"/>
            </a:p>
          </p:txBody>
        </p:sp>
        <p:sp>
          <p:nvSpPr>
            <p:cNvPr id="22537" name="Line 20"/>
            <p:cNvSpPr>
              <a:spLocks noChangeShapeType="1"/>
            </p:cNvSpPr>
            <p:nvPr/>
          </p:nvSpPr>
          <p:spPr bwMode="auto">
            <a:xfrm flipV="1">
              <a:off x="4014" y="3566"/>
              <a:ext cx="0" cy="272"/>
            </a:xfrm>
            <a:prstGeom prst="line">
              <a:avLst/>
            </a:prstGeom>
            <a:noFill/>
            <a:ln w="762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29"/>
                                        </p:tgtEl>
                                        <p:attrNameLst>
                                          <p:attrName>style.visibility</p:attrName>
                                        </p:attrNameLst>
                                      </p:cBhvr>
                                      <p:to>
                                        <p:strVal val="visible"/>
                                      </p:to>
                                    </p:set>
                                    <p:anim calcmode="lin" valueType="num">
                                      <p:cBhvr>
                                        <p:cTn id="7" dur="500" fill="hold"/>
                                        <p:tgtEl>
                                          <p:spTgt spid="17429"/>
                                        </p:tgtEl>
                                        <p:attrNameLst>
                                          <p:attrName>ppt_w</p:attrName>
                                        </p:attrNameLst>
                                      </p:cBhvr>
                                      <p:tavLst>
                                        <p:tav tm="0">
                                          <p:val>
                                            <p:fltVal val="0"/>
                                          </p:val>
                                        </p:tav>
                                        <p:tav tm="100000">
                                          <p:val>
                                            <p:strVal val="#ppt_w"/>
                                          </p:val>
                                        </p:tav>
                                      </p:tavLst>
                                    </p:anim>
                                    <p:anim calcmode="lin" valueType="num">
                                      <p:cBhvr>
                                        <p:cTn id="8" dur="500" fill="hold"/>
                                        <p:tgtEl>
                                          <p:spTgt spid="17429"/>
                                        </p:tgtEl>
                                        <p:attrNameLst>
                                          <p:attrName>ppt_h</p:attrName>
                                        </p:attrNameLst>
                                      </p:cBhvr>
                                      <p:tavLst>
                                        <p:tav tm="0">
                                          <p:val>
                                            <p:fltVal val="0"/>
                                          </p:val>
                                        </p:tav>
                                        <p:tav tm="100000">
                                          <p:val>
                                            <p:strVal val="#ppt_h"/>
                                          </p:val>
                                        </p:tav>
                                      </p:tavLst>
                                    </p:anim>
                                    <p:animEffect transition="in" filter="fade">
                                      <p:cBhvr>
                                        <p:cTn id="9" dur="500"/>
                                        <p:tgtEl>
                                          <p:spTgt spid="174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7430"/>
                                        </p:tgtEl>
                                        <p:attrNameLst>
                                          <p:attrName>style.visibility</p:attrName>
                                        </p:attrNameLst>
                                      </p:cBhvr>
                                      <p:to>
                                        <p:strVal val="visible"/>
                                      </p:to>
                                    </p:set>
                                    <p:anim calcmode="lin" valueType="num">
                                      <p:cBhvr>
                                        <p:cTn id="14" dur="500" fill="hold"/>
                                        <p:tgtEl>
                                          <p:spTgt spid="17430"/>
                                        </p:tgtEl>
                                        <p:attrNameLst>
                                          <p:attrName>ppt_w</p:attrName>
                                        </p:attrNameLst>
                                      </p:cBhvr>
                                      <p:tavLst>
                                        <p:tav tm="0">
                                          <p:val>
                                            <p:fltVal val="0"/>
                                          </p:val>
                                        </p:tav>
                                        <p:tav tm="100000">
                                          <p:val>
                                            <p:strVal val="#ppt_w"/>
                                          </p:val>
                                        </p:tav>
                                      </p:tavLst>
                                    </p:anim>
                                    <p:anim calcmode="lin" valueType="num">
                                      <p:cBhvr>
                                        <p:cTn id="15" dur="500" fill="hold"/>
                                        <p:tgtEl>
                                          <p:spTgt spid="17430"/>
                                        </p:tgtEl>
                                        <p:attrNameLst>
                                          <p:attrName>ppt_h</p:attrName>
                                        </p:attrNameLst>
                                      </p:cBhvr>
                                      <p:tavLst>
                                        <p:tav tm="0">
                                          <p:val>
                                            <p:fltVal val="0"/>
                                          </p:val>
                                        </p:tav>
                                        <p:tav tm="100000">
                                          <p:val>
                                            <p:strVal val="#ppt_h"/>
                                          </p:val>
                                        </p:tav>
                                      </p:tavLst>
                                    </p:anim>
                                    <p:animEffect transition="in" filter="fade">
                                      <p:cBhvr>
                                        <p:cTn id="16" dur="500"/>
                                        <p:tgtEl>
                                          <p:spTgt spid="174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7431"/>
                                        </p:tgtEl>
                                        <p:attrNameLst>
                                          <p:attrName>style.visibility</p:attrName>
                                        </p:attrNameLst>
                                      </p:cBhvr>
                                      <p:to>
                                        <p:strVal val="visible"/>
                                      </p:to>
                                    </p:set>
                                    <p:anim calcmode="lin" valueType="num">
                                      <p:cBhvr>
                                        <p:cTn id="21" dur="500" fill="hold"/>
                                        <p:tgtEl>
                                          <p:spTgt spid="17431"/>
                                        </p:tgtEl>
                                        <p:attrNameLst>
                                          <p:attrName>ppt_w</p:attrName>
                                        </p:attrNameLst>
                                      </p:cBhvr>
                                      <p:tavLst>
                                        <p:tav tm="0">
                                          <p:val>
                                            <p:fltVal val="0"/>
                                          </p:val>
                                        </p:tav>
                                        <p:tav tm="100000">
                                          <p:val>
                                            <p:strVal val="#ppt_w"/>
                                          </p:val>
                                        </p:tav>
                                      </p:tavLst>
                                    </p:anim>
                                    <p:anim calcmode="lin" valueType="num">
                                      <p:cBhvr>
                                        <p:cTn id="22" dur="500" fill="hold"/>
                                        <p:tgtEl>
                                          <p:spTgt spid="17431"/>
                                        </p:tgtEl>
                                        <p:attrNameLst>
                                          <p:attrName>ppt_h</p:attrName>
                                        </p:attrNameLst>
                                      </p:cBhvr>
                                      <p:tavLst>
                                        <p:tav tm="0">
                                          <p:val>
                                            <p:fltVal val="0"/>
                                          </p:val>
                                        </p:tav>
                                        <p:tav tm="100000">
                                          <p:val>
                                            <p:strVal val="#ppt_h"/>
                                          </p:val>
                                        </p:tav>
                                      </p:tavLst>
                                    </p:anim>
                                    <p:animEffect transition="in" filter="fade">
                                      <p:cBhvr>
                                        <p:cTn id="23" dur="500"/>
                                        <p:tgtEl>
                                          <p:spTgt spid="17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980</TotalTime>
  <Words>1550</Words>
  <Application>Microsoft Office PowerPoint</Application>
  <PresentationFormat>On-screen Show (4:3)</PresentationFormat>
  <Paragraphs>242</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Slide 1</vt:lpstr>
      <vt:lpstr>Slide 2</vt:lpstr>
      <vt:lpstr>Slide 3</vt:lpstr>
      <vt:lpstr>Slide 4</vt:lpstr>
      <vt:lpstr>Slide 5</vt:lpstr>
      <vt:lpstr>What is a mutation?</vt:lpstr>
      <vt:lpstr>Slide 7</vt:lpstr>
      <vt:lpstr>Slide 8</vt:lpstr>
      <vt:lpstr>Slide 9</vt:lpstr>
      <vt:lpstr>Down syndrome</vt:lpstr>
      <vt:lpstr>Slide 11</vt:lpstr>
      <vt:lpstr>Slide 12</vt:lpstr>
      <vt:lpstr>Slide 13</vt:lpstr>
      <vt:lpstr>Slide 14</vt:lpstr>
      <vt:lpstr>Why is genetic screening needed?</vt:lpstr>
      <vt:lpstr>Slide 16</vt:lpstr>
      <vt:lpstr>Slide 17</vt:lpstr>
      <vt:lpstr>Slide 18</vt:lpstr>
      <vt:lpstr>Slide 19</vt:lpstr>
      <vt:lpstr>Slide 20</vt:lpstr>
      <vt:lpstr>Slide 21</vt:lpstr>
      <vt:lpstr>Slide 22</vt:lpstr>
      <vt:lpstr>Genetic screening for Down syndrome</vt:lpstr>
      <vt:lpstr>Slide 24</vt:lpstr>
      <vt:lpstr>Slide 25</vt:lpstr>
      <vt:lpstr>Slide 26</vt:lpstr>
      <vt:lpstr>Genetic screening –  the ethical issues</vt:lpstr>
      <vt:lpstr>Slide 28</vt:lpstr>
      <vt:lpstr>Slide 29</vt:lpstr>
      <vt:lpstr>Slide 30</vt:lpstr>
      <vt:lpstr>Slide 31</vt:lpstr>
      <vt:lpstr>Walking debate</vt:lpstr>
      <vt:lpstr>Slide 33</vt:lpstr>
      <vt:lpstr>Genetic engineering</vt:lpstr>
      <vt:lpstr>Slide 35</vt:lpstr>
      <vt:lpstr>Slide 36</vt:lpstr>
      <vt:lpstr>Slide 37</vt:lpstr>
      <vt:lpstr>Slide 38</vt:lpstr>
      <vt:lpstr>Slide 39</vt:lpstr>
      <vt:lpstr>Slide 40</vt:lpstr>
      <vt:lpstr>Treating diabetes</vt:lpstr>
      <vt:lpstr>Slide 42</vt:lpstr>
      <vt:lpstr>Slide 43</vt:lpstr>
      <vt:lpstr>Downstreaming</vt:lpstr>
      <vt:lpstr>Slide 45</vt:lpstr>
      <vt:lpstr>Slide 46</vt:lpstr>
      <vt:lpstr>Slide 47</vt:lpstr>
      <vt:lpstr>Slide 48</vt:lpstr>
      <vt:lpstr>Review</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Genetics</dc:title>
  <dc:creator>Jacquie</dc:creator>
  <cp:lastModifiedBy>lmonroe665</cp:lastModifiedBy>
  <cp:revision>62</cp:revision>
  <dcterms:created xsi:type="dcterms:W3CDTF">2013-01-21T18:04:25Z</dcterms:created>
  <dcterms:modified xsi:type="dcterms:W3CDTF">2013-03-11T16:01:22Z</dcterms:modified>
</cp:coreProperties>
</file>