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4" r:id="rId3"/>
    <p:sldId id="260" r:id="rId4"/>
    <p:sldId id="265" r:id="rId5"/>
    <p:sldId id="263" r:id="rId6"/>
    <p:sldId id="257" r:id="rId7"/>
    <p:sldId id="258" r:id="rId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23EB-C982-4596-BB52-0EB1EBB48DA6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0270-FA2A-41D1-A7E8-AB1C4B6ED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F1A84-1843-4F66-A165-0B3F6682A5A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FD0D4E-4E08-491E-BCCD-041F8E8BD66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9A68F-837C-48E9-9FCC-80A947D1E8B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49689" y="9378951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D95C379-BDC0-496A-931A-DF0BD977360B}" type="slidenum">
              <a:rPr lang="en-GB" sz="1200">
                <a:latin typeface="Calibri" pitchFamily="34" charset="0"/>
              </a:rPr>
              <a:pPr algn="r" eaLnBrk="1" hangingPunct="1"/>
              <a:t>4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9689" y="9378951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6041C6C-7CE7-4112-96C5-C1684B13A620}" type="slidenum">
              <a:rPr lang="en-GB" sz="1200">
                <a:latin typeface="Calibri" pitchFamily="34" charset="0"/>
              </a:rPr>
              <a:pPr algn="r" eaLnBrk="1" hangingPunct="1"/>
              <a:t>5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50443" y="9379357"/>
            <a:ext cx="2945659" cy="4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EDBEDDB-F2CA-431F-BE44-4BEB0840047B}" type="slidenum">
              <a:rPr lang="en-GB" sz="1200">
                <a:latin typeface="Calibri" pitchFamily="34" charset="0"/>
              </a:rPr>
              <a:pPr algn="r" eaLnBrk="1" hangingPunct="1"/>
              <a:t>6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50443" y="9379357"/>
            <a:ext cx="2945659" cy="4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D79EE7D-E9F6-4940-B8E9-D6B6EAE378CE}" type="slidenum">
              <a:rPr lang="en-GB" sz="1200">
                <a:latin typeface="Calibri" pitchFamily="34" charset="0"/>
              </a:rPr>
              <a:pPr algn="r" eaLnBrk="1" hangingPunct="1"/>
              <a:t>7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4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4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6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2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E59D-618A-45F8-8277-035B4A333CB9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5303227" y="656501"/>
            <a:ext cx="3522785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052" name="TextBox 18"/>
          <p:cNvSpPr txBox="1">
            <a:spLocks noChangeArrowheads="1"/>
          </p:cNvSpPr>
          <p:nvPr/>
        </p:nvSpPr>
        <p:spPr bwMode="auto">
          <a:xfrm>
            <a:off x="5169877" y="5413387"/>
            <a:ext cx="1894743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Nucleus  	Vacuole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Cellulose	cytoplasm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Chloroplast   	chromosomes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Coverslip	magnification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Plasmid	diffusion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Selectively permeable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differentiate</a:t>
            </a:r>
            <a:endParaRPr lang="en-GB" sz="90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2054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8" name="AutoShape 34"/>
          <p:cNvSpPr>
            <a:spLocks noChangeArrowheads="1"/>
          </p:cNvSpPr>
          <p:nvPr/>
        </p:nvSpPr>
        <p:spPr bwMode="auto">
          <a:xfrm>
            <a:off x="3442190" y="2861025"/>
            <a:ext cx="1595803" cy="3837159"/>
          </a:xfrm>
          <a:prstGeom prst="roundRect">
            <a:avLst>
              <a:gd name="adj" fmla="val 918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59" name="AutoShape 35"/>
          <p:cNvSpPr>
            <a:spLocks noChangeArrowheads="1"/>
          </p:cNvSpPr>
          <p:nvPr/>
        </p:nvSpPr>
        <p:spPr bwMode="auto">
          <a:xfrm>
            <a:off x="184639" y="2861025"/>
            <a:ext cx="3191608" cy="383715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061" name="AutoShape 43"/>
          <p:cNvSpPr>
            <a:spLocks noChangeArrowheads="1"/>
          </p:cNvSpPr>
          <p:nvPr/>
        </p:nvSpPr>
        <p:spPr bwMode="auto">
          <a:xfrm>
            <a:off x="184639" y="585994"/>
            <a:ext cx="1595804" cy="220295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62" name="Text Box 73"/>
          <p:cNvSpPr txBox="1">
            <a:spLocks noChangeArrowheads="1"/>
          </p:cNvSpPr>
          <p:nvPr/>
        </p:nvSpPr>
        <p:spPr bwMode="auto">
          <a:xfrm>
            <a:off x="1314450" y="159817"/>
            <a:ext cx="6581042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Cell, Tissues &amp; Organs </a:t>
            </a:r>
          </a:p>
        </p:txBody>
      </p:sp>
      <p:sp>
        <p:nvSpPr>
          <p:cNvPr id="2063" name="Text Box 78"/>
          <p:cNvSpPr txBox="1">
            <a:spLocks noChangeArrowheads="1"/>
          </p:cNvSpPr>
          <p:nvPr/>
        </p:nvSpPr>
        <p:spPr bwMode="auto">
          <a:xfrm>
            <a:off x="5303228" y="2575863"/>
            <a:ext cx="3588726" cy="4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/>
          </a:p>
          <a:p>
            <a:pPr eaLnBrk="1" hangingPunct="1">
              <a:spcBef>
                <a:spcPct val="50000"/>
              </a:spcBef>
            </a:pPr>
            <a:endParaRPr lang="en-GB" sz="900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88573" y="656501"/>
          <a:ext cx="3584331" cy="390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Plant/Animal/Both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Controls the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cells activities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Nuclear membrane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Plant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Contain chlorophyll,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absorb light energy to make food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Vacuole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03" name="TextBox 6"/>
          <p:cNvSpPr txBox="1">
            <a:spLocks noChangeArrowheads="1"/>
          </p:cNvSpPr>
          <p:nvPr/>
        </p:nvSpPr>
        <p:spPr bwMode="auto">
          <a:xfrm>
            <a:off x="293077" y="2850058"/>
            <a:ext cx="1529862" cy="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Label the Cells</a:t>
            </a:r>
          </a:p>
        </p:txBody>
      </p:sp>
      <p:pic>
        <p:nvPicPr>
          <p:cNvPr id="2104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92" y="3277802"/>
            <a:ext cx="698989" cy="11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5" name="TextBox 9"/>
          <p:cNvSpPr txBox="1">
            <a:spLocks noChangeArrowheads="1"/>
          </p:cNvSpPr>
          <p:nvPr/>
        </p:nvSpPr>
        <p:spPr bwMode="auto">
          <a:xfrm>
            <a:off x="3418743" y="2918998"/>
            <a:ext cx="1619250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b="1"/>
              <a:t>Label the microscope</a:t>
            </a:r>
          </a:p>
        </p:txBody>
      </p:sp>
      <p:sp>
        <p:nvSpPr>
          <p:cNvPr id="2106" name="TextBox 9"/>
          <p:cNvSpPr txBox="1">
            <a:spLocks noChangeArrowheads="1"/>
          </p:cNvSpPr>
          <p:nvPr/>
        </p:nvSpPr>
        <p:spPr bwMode="auto">
          <a:xfrm>
            <a:off x="3442190" y="4664443"/>
            <a:ext cx="1620715" cy="3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b="1"/>
              <a:t>Explain how to make an onion cell slide.</a:t>
            </a:r>
          </a:p>
        </p:txBody>
      </p:sp>
      <p:grpSp>
        <p:nvGrpSpPr>
          <p:cNvPr id="2107" name="Group 5"/>
          <p:cNvGrpSpPr>
            <a:grpSpLocks/>
          </p:cNvGrpSpPr>
          <p:nvPr/>
        </p:nvGrpSpPr>
        <p:grpSpPr bwMode="auto">
          <a:xfrm>
            <a:off x="1" y="137881"/>
            <a:ext cx="782515" cy="687837"/>
            <a:chOff x="8785370" y="4711028"/>
            <a:chExt cx="847580" cy="697185"/>
          </a:xfrm>
        </p:grpSpPr>
        <p:sp>
          <p:nvSpPr>
            <p:cNvPr id="3" name="Isosceles Triangle 2"/>
            <p:cNvSpPr/>
            <p:nvPr/>
          </p:nvSpPr>
          <p:spPr>
            <a:xfrm>
              <a:off x="8785370" y="4720557"/>
              <a:ext cx="847580" cy="6876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45782" y="5064194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75134" y="5039225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000863" y="4711028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</p:grpSp>
      <p:pic>
        <p:nvPicPr>
          <p:cNvPr id="2108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9" y="3277802"/>
            <a:ext cx="2851638" cy="20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" name="TextBox 6"/>
          <p:cNvSpPr txBox="1">
            <a:spLocks noChangeArrowheads="1"/>
          </p:cNvSpPr>
          <p:nvPr/>
        </p:nvSpPr>
        <p:spPr bwMode="auto">
          <a:xfrm>
            <a:off x="199292" y="5408686"/>
            <a:ext cx="1529862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Draw and label a bacterial cell</a:t>
            </a:r>
          </a:p>
        </p:txBody>
      </p:sp>
      <p:sp>
        <p:nvSpPr>
          <p:cNvPr id="2110" name="TextBox 6"/>
          <p:cNvSpPr txBox="1">
            <a:spLocks noChangeArrowheads="1"/>
          </p:cNvSpPr>
          <p:nvPr/>
        </p:nvSpPr>
        <p:spPr bwMode="auto">
          <a:xfrm>
            <a:off x="763466" y="620464"/>
            <a:ext cx="996462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Explain diffusion</a:t>
            </a:r>
          </a:p>
        </p:txBody>
      </p:sp>
      <p:pic>
        <p:nvPicPr>
          <p:cNvPr id="2111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7" y="570325"/>
            <a:ext cx="1614854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2" name="TextBox 6"/>
          <p:cNvSpPr txBox="1">
            <a:spLocks noChangeArrowheads="1"/>
          </p:cNvSpPr>
          <p:nvPr/>
        </p:nvSpPr>
        <p:spPr bwMode="auto">
          <a:xfrm>
            <a:off x="1844920" y="603229"/>
            <a:ext cx="1597269" cy="16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What is a stem cell?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List some ethical issues</a:t>
            </a:r>
          </a:p>
        </p:txBody>
      </p:sp>
      <p:pic>
        <p:nvPicPr>
          <p:cNvPr id="2113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77" y="567191"/>
            <a:ext cx="1614854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4" name="TextBox 6"/>
          <p:cNvSpPr txBox="1">
            <a:spLocks noChangeArrowheads="1"/>
          </p:cNvSpPr>
          <p:nvPr/>
        </p:nvSpPr>
        <p:spPr bwMode="auto">
          <a:xfrm>
            <a:off x="5222631" y="4288405"/>
            <a:ext cx="3603381" cy="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Explain how plants and animals grow</a:t>
            </a:r>
          </a:p>
        </p:txBody>
      </p:sp>
      <p:sp>
        <p:nvSpPr>
          <p:cNvPr id="2115" name="TextBox 6"/>
          <p:cNvSpPr txBox="1">
            <a:spLocks noChangeArrowheads="1"/>
          </p:cNvSpPr>
          <p:nvPr/>
        </p:nvSpPr>
        <p:spPr bwMode="auto">
          <a:xfrm>
            <a:off x="3543300" y="585993"/>
            <a:ext cx="1427285" cy="178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Define </a:t>
            </a:r>
          </a:p>
          <a:p>
            <a:pPr eaLnBrk="1" hangingPunct="1"/>
            <a:r>
              <a:rPr lang="en-GB" sz="1100" b="1"/>
              <a:t>tissue</a:t>
            </a:r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 system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Organism </a:t>
            </a:r>
          </a:p>
        </p:txBody>
      </p:sp>
    </p:spTree>
    <p:extLst>
      <p:ext uri="{BB962C8B-B14F-4D97-AF65-F5344CB8AC3E}">
        <p14:creationId xmlns:p14="http://schemas.microsoft.com/office/powerpoint/2010/main" val="13297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rol 5"/>
          <p:cNvSpPr>
            <a:spLocks noChangeArrowheads="1" noChangeShapeType="1"/>
          </p:cNvSpPr>
          <p:nvPr/>
        </p:nvSpPr>
        <p:spPr bwMode="auto">
          <a:xfrm>
            <a:off x="2765425" y="8578850"/>
            <a:ext cx="55848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Rectangle 171"/>
          <p:cNvSpPr>
            <a:spLocks noChangeArrowheads="1"/>
          </p:cNvSpPr>
          <p:nvPr/>
        </p:nvSpPr>
        <p:spPr bwMode="auto">
          <a:xfrm>
            <a:off x="179388" y="188913"/>
            <a:ext cx="2989262" cy="18002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Write down the equation for photosynthesis.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why chlorophyll is needed in photosynthesis.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388" y="3314700"/>
            <a:ext cx="2441575" cy="143827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omic Sans MS" pitchFamily="66" charset="0"/>
                <a:ea typeface="Stone Sans ITC TT-Bold"/>
                <a:cs typeface="Stone Sans ITC TT-Bold"/>
                <a:sym typeface="Stone Sans ITC TT-Bold"/>
              </a:rPr>
              <a:t>Light absorption in a leaf is maximised by:</a:t>
            </a:r>
          </a:p>
        </p:txBody>
      </p:sp>
      <p:sp>
        <p:nvSpPr>
          <p:cNvPr id="2053" name="WordArt 172"/>
          <p:cNvSpPr>
            <a:spLocks noChangeArrowheads="1" noChangeShapeType="1" noTextEdit="1"/>
          </p:cNvSpPr>
          <p:nvPr/>
        </p:nvSpPr>
        <p:spPr bwMode="auto">
          <a:xfrm>
            <a:off x="3276600" y="11969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2.3 Photosynthesis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49225" y="4860925"/>
            <a:ext cx="2335213" cy="1854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Comic Sans MS" pitchFamily="66" charset="0"/>
              </a:rPr>
              <a:t>Explain how to carry out a starch test.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3348038" y="188913"/>
            <a:ext cx="2806700" cy="71913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Comic Sans MS" pitchFamily="66" charset="0"/>
              </a:rPr>
              <a:t>What is the compensation point?</a:t>
            </a:r>
          </a:p>
          <a:p>
            <a:pPr eaLnBrk="1" hangingPunct="1"/>
            <a:endParaRPr lang="en-US" sz="11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endParaRPr lang="en-US" sz="11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6" name="Rectangle 171"/>
          <p:cNvSpPr>
            <a:spLocks noChangeArrowheads="1"/>
          </p:cNvSpPr>
          <p:nvPr/>
        </p:nvSpPr>
        <p:spPr bwMode="auto">
          <a:xfrm>
            <a:off x="3362325" y="1995488"/>
            <a:ext cx="2778125" cy="92868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What is the glucose used for from photosynthesis?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7" name="Rectangle 171"/>
          <p:cNvSpPr>
            <a:spLocks noChangeArrowheads="1"/>
          </p:cNvSpPr>
          <p:nvPr/>
        </p:nvSpPr>
        <p:spPr bwMode="auto">
          <a:xfrm>
            <a:off x="6200775" y="2924175"/>
            <a:ext cx="2736850" cy="8223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How and why would you destarch a plant?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8" name="Rectangle 171"/>
          <p:cNvSpPr>
            <a:spLocks noChangeArrowheads="1"/>
          </p:cNvSpPr>
          <p:nvPr/>
        </p:nvSpPr>
        <p:spPr bwMode="auto">
          <a:xfrm>
            <a:off x="179388" y="2066925"/>
            <a:ext cx="3109912" cy="11858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this result:</a:t>
            </a:r>
          </a:p>
          <a:p>
            <a:pPr>
              <a:buFont typeface="Arial" pitchFamily="34" charset="0"/>
              <a:buChar char="•"/>
            </a:pPr>
            <a:endParaRPr lang="en-US" sz="110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9" name="Rectangle 171"/>
          <p:cNvSpPr>
            <a:spLocks noChangeArrowheads="1"/>
          </p:cNvSpPr>
          <p:nvPr/>
        </p:nvSpPr>
        <p:spPr bwMode="auto">
          <a:xfrm>
            <a:off x="2765425" y="3314700"/>
            <a:ext cx="3209925" cy="16637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Describe and explain what would happen in these 3 tubes?</a:t>
            </a: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 </a:t>
            </a:r>
            <a:endParaRPr lang="en-US" sz="1100">
              <a:solidFill>
                <a:srgbClr val="FF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0" name="Picture 24" descr="rate of photosynthesis plotted against light intensity. the rate begins to slow as the light intensity continues to incr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b="5553"/>
          <a:stretch>
            <a:fillRect/>
          </a:stretch>
        </p:blipFill>
        <p:spPr bwMode="auto">
          <a:xfrm>
            <a:off x="5522913" y="5453063"/>
            <a:ext cx="12620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6" descr="rate of photosynthesis plotted against carbon dioxide concentration. the rate begins to slow as the carbon dioxide concentration continues to 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5497513"/>
            <a:ext cx="12477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71"/>
          <p:cNvSpPr>
            <a:spLocks noChangeArrowheads="1"/>
          </p:cNvSpPr>
          <p:nvPr/>
        </p:nvSpPr>
        <p:spPr bwMode="auto">
          <a:xfrm>
            <a:off x="2535238" y="5051425"/>
            <a:ext cx="4557712" cy="16637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What are the limiting factors on these graphs?</a:t>
            </a: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 </a:t>
            </a:r>
            <a:endParaRPr lang="en-US" sz="1100">
              <a:solidFill>
                <a:srgbClr val="FF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3" name="Picture 28" descr="rate of photosynthesis plotted against temperature. the rate begins to slow as the temperature continues to incr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b="7495"/>
          <a:stretch>
            <a:fillRect/>
          </a:stretch>
        </p:blipFill>
        <p:spPr bwMode="auto">
          <a:xfrm>
            <a:off x="2668588" y="5497513"/>
            <a:ext cx="12414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9950"/>
            <a:ext cx="138588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Rectangle 171"/>
          <p:cNvSpPr>
            <a:spLocks noChangeArrowheads="1"/>
          </p:cNvSpPr>
          <p:nvPr/>
        </p:nvSpPr>
        <p:spPr bwMode="auto">
          <a:xfrm>
            <a:off x="6227763" y="3811588"/>
            <a:ext cx="2736850" cy="12033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How could you increase the rate of photosynthesis in a greenhouse?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6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3811588"/>
            <a:ext cx="1666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7" name="Rectangle 171"/>
          <p:cNvSpPr>
            <a:spLocks noChangeArrowheads="1"/>
          </p:cNvSpPr>
          <p:nvPr/>
        </p:nvSpPr>
        <p:spPr bwMode="auto">
          <a:xfrm>
            <a:off x="6248400" y="80963"/>
            <a:ext cx="2736850" cy="122396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Label the leaf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8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22026"/>
          <a:stretch>
            <a:fillRect/>
          </a:stretch>
        </p:blipFill>
        <p:spPr bwMode="auto">
          <a:xfrm>
            <a:off x="7313613" y="188913"/>
            <a:ext cx="11938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Text Box 3"/>
          <p:cNvSpPr txBox="1">
            <a:spLocks noChangeArrowheads="1"/>
          </p:cNvSpPr>
          <p:nvPr/>
        </p:nvSpPr>
        <p:spPr bwMode="auto">
          <a:xfrm>
            <a:off x="7165975" y="5121275"/>
            <a:ext cx="1839913" cy="15938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omic Sans MS" pitchFamily="66" charset="0"/>
                <a:ea typeface="Stone Sans ITC TT-Bold"/>
                <a:cs typeface="Stone Sans ITC TT-Bold"/>
                <a:sym typeface="Stone Sans ITC TT-Bold"/>
              </a:rPr>
              <a:t>Gas exchange in a leaf is maximised by:</a:t>
            </a:r>
          </a:p>
        </p:txBody>
      </p:sp>
      <p:pic>
        <p:nvPicPr>
          <p:cNvPr id="2070" name="Picture 9" descr="kl%3Bkl'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931988"/>
            <a:ext cx="10668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"/>
          <p:cNvSpPr txBox="1">
            <a:spLocks noChangeArrowheads="1"/>
          </p:cNvSpPr>
          <p:nvPr/>
        </p:nvSpPr>
        <p:spPr bwMode="auto">
          <a:xfrm>
            <a:off x="6248400" y="1343025"/>
            <a:ext cx="26892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/>
              <a:t>How is this used to calculate the rate of photosynthesis?</a:t>
            </a:r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019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36" r="8015" b="-536"/>
          <a:stretch>
            <a:fillRect/>
          </a:stretch>
        </p:blipFill>
        <p:spPr bwMode="auto">
          <a:xfrm>
            <a:off x="1119554" y="612630"/>
            <a:ext cx="609600" cy="8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303227" y="656501"/>
            <a:ext cx="3522785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3077" name="TextBox 18"/>
          <p:cNvSpPr txBox="1">
            <a:spLocks noChangeArrowheads="1"/>
          </p:cNvSpPr>
          <p:nvPr/>
        </p:nvSpPr>
        <p:spPr bwMode="auto">
          <a:xfrm>
            <a:off x="5169877" y="5413387"/>
            <a:ext cx="1894743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Nucleus  	Vacuole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Cellulose	cytoplasm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Chloroplast   	chromosomes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Coverslip	magnification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Plasmid	diffusion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Selectively permeable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differentiate</a:t>
            </a:r>
            <a:endParaRPr lang="en-GB" sz="90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83" name="AutoShape 34"/>
          <p:cNvSpPr>
            <a:spLocks noChangeArrowheads="1"/>
          </p:cNvSpPr>
          <p:nvPr/>
        </p:nvSpPr>
        <p:spPr bwMode="auto">
          <a:xfrm>
            <a:off x="2910254" y="2861025"/>
            <a:ext cx="2159977" cy="3837159"/>
          </a:xfrm>
          <a:prstGeom prst="roundRect">
            <a:avLst>
              <a:gd name="adj" fmla="val 918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4" name="AutoShape 35"/>
          <p:cNvSpPr>
            <a:spLocks noChangeArrowheads="1"/>
          </p:cNvSpPr>
          <p:nvPr/>
        </p:nvSpPr>
        <p:spPr bwMode="auto">
          <a:xfrm>
            <a:off x="281354" y="2861025"/>
            <a:ext cx="2592266" cy="383715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5" name="Text Box 41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3086" name="AutoShape 43"/>
          <p:cNvSpPr>
            <a:spLocks noChangeArrowheads="1"/>
          </p:cNvSpPr>
          <p:nvPr/>
        </p:nvSpPr>
        <p:spPr bwMode="auto">
          <a:xfrm>
            <a:off x="184639" y="585994"/>
            <a:ext cx="1595804" cy="220295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7" name="Text Box 73"/>
          <p:cNvSpPr txBox="1">
            <a:spLocks noChangeArrowheads="1"/>
          </p:cNvSpPr>
          <p:nvPr/>
        </p:nvSpPr>
        <p:spPr bwMode="auto">
          <a:xfrm>
            <a:off x="1314450" y="159817"/>
            <a:ext cx="6581042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Nutrition and Health</a:t>
            </a:r>
          </a:p>
        </p:txBody>
      </p:sp>
      <p:sp>
        <p:nvSpPr>
          <p:cNvPr id="3088" name="Text Box 78"/>
          <p:cNvSpPr txBox="1">
            <a:spLocks noChangeArrowheads="1"/>
          </p:cNvSpPr>
          <p:nvPr/>
        </p:nvSpPr>
        <p:spPr bwMode="auto">
          <a:xfrm>
            <a:off x="5303228" y="2575863"/>
            <a:ext cx="3588726" cy="4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/>
          </a:p>
          <a:p>
            <a:pPr eaLnBrk="1" hangingPunct="1">
              <a:spcBef>
                <a:spcPct val="50000"/>
              </a:spcBef>
            </a:pPr>
            <a:endParaRPr lang="en-GB" sz="900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88573" y="656501"/>
          <a:ext cx="3584328" cy="458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Food group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Made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up of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5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Growth and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repair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7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Fats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39">
                <a:tc rowSpan="2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Vitamin C</a:t>
                      </a:r>
                    </a:p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Vitamin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39">
                <a:tc rowSpan="2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Calcium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Iron</a:t>
                      </a: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596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Transport medium, chemical reactions, component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of cytoplasm and body fluids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086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Carbohydrate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157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Fibre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14" marR="84414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44" name="TextBox 6"/>
          <p:cNvSpPr txBox="1">
            <a:spLocks noChangeArrowheads="1"/>
          </p:cNvSpPr>
          <p:nvPr/>
        </p:nvSpPr>
        <p:spPr bwMode="auto">
          <a:xfrm>
            <a:off x="183174" y="2839090"/>
            <a:ext cx="2949819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>
                <a:latin typeface="Comic Sans MS" pitchFamily="66" charset="0"/>
              </a:rPr>
              <a:t>Describe the health problems which could be caused by poor diet.</a:t>
            </a:r>
          </a:p>
        </p:txBody>
      </p:sp>
      <p:sp>
        <p:nvSpPr>
          <p:cNvPr id="3145" name="TextBox 6"/>
          <p:cNvSpPr txBox="1">
            <a:spLocks noChangeArrowheads="1"/>
          </p:cNvSpPr>
          <p:nvPr/>
        </p:nvSpPr>
        <p:spPr bwMode="auto">
          <a:xfrm>
            <a:off x="137747" y="620463"/>
            <a:ext cx="1176704" cy="20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>
                <a:latin typeface="Comic Sans MS" pitchFamily="66" charset="0"/>
              </a:rPr>
              <a:t>How is this used to calculate the energy in food</a:t>
            </a: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r>
              <a:rPr lang="en-GB" sz="900" b="1">
                <a:latin typeface="Comic Sans MS" pitchFamily="66" charset="0"/>
              </a:rPr>
              <a:t>Write the equation</a:t>
            </a:r>
          </a:p>
        </p:txBody>
      </p:sp>
      <p:pic>
        <p:nvPicPr>
          <p:cNvPr id="314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7" y="570325"/>
            <a:ext cx="1614854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7" name="TextBox 6"/>
          <p:cNvSpPr txBox="1">
            <a:spLocks noChangeArrowheads="1"/>
          </p:cNvSpPr>
          <p:nvPr/>
        </p:nvSpPr>
        <p:spPr bwMode="auto">
          <a:xfrm>
            <a:off x="1844920" y="603229"/>
            <a:ext cx="1597269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>
                <a:latin typeface="Comic Sans MS" pitchFamily="66" charset="0"/>
              </a:rPr>
              <a:t>What 3 things determine our energy needs?</a:t>
            </a: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r>
              <a:rPr lang="en-GB" sz="900" b="1">
                <a:latin typeface="Comic Sans MS" pitchFamily="66" charset="0"/>
              </a:rPr>
              <a:t>What is obesity?</a:t>
            </a:r>
          </a:p>
        </p:txBody>
      </p:sp>
      <p:pic>
        <p:nvPicPr>
          <p:cNvPr id="3148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77" y="567191"/>
            <a:ext cx="1614854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9" name="TextBox 6"/>
          <p:cNvSpPr txBox="1">
            <a:spLocks noChangeArrowheads="1"/>
          </p:cNvSpPr>
          <p:nvPr/>
        </p:nvSpPr>
        <p:spPr bwMode="auto">
          <a:xfrm>
            <a:off x="3455377" y="585993"/>
            <a:ext cx="1614854" cy="12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>
                <a:latin typeface="Comic Sans MS" pitchFamily="66" charset="0"/>
              </a:rPr>
              <a:t>How do you calculate</a:t>
            </a:r>
          </a:p>
          <a:p>
            <a:pPr eaLnBrk="1" hangingPunct="1"/>
            <a:r>
              <a:rPr lang="en-GB" sz="1100" b="1">
                <a:latin typeface="Comic Sans MS" pitchFamily="66" charset="0"/>
              </a:rPr>
              <a:t>BMI</a:t>
            </a: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r>
              <a:rPr lang="en-GB" sz="1100" b="1">
                <a:latin typeface="Comic Sans MS" pitchFamily="66" charset="0"/>
              </a:rPr>
              <a:t>BMR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977661" y="2984806"/>
          <a:ext cx="2060332" cy="343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09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Food test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Iodine (starch)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err="1" smtClean="0">
                          <a:solidFill>
                            <a:schemeClr val="tx1"/>
                          </a:solidFill>
                        </a:rPr>
                        <a:t>Benedicts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(sugar)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Biuret (protein)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Ethanol (fats)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DCPIP   (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 C)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84429" marR="84429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5237284" y="5413386"/>
            <a:ext cx="1793631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Villi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Digestion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Egestion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Emulsify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Permeable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Absorption</a:t>
            </a:r>
          </a:p>
          <a:p>
            <a:pPr algn="ctr" eaLnBrk="1" hangingPunct="1"/>
            <a:endParaRPr lang="en-GB" sz="900" b="1" dirty="0" smtClean="0">
              <a:latin typeface="Comic Sans MS" pitchFamily="66" charset="0"/>
            </a:endParaRP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5126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4458" y="656501"/>
            <a:ext cx="4519887" cy="4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1" dirty="0"/>
              <a:t>Annotate the following diagram (include what the structure does and any enzymes/juices produced) 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184638" y="585993"/>
            <a:ext cx="4919297" cy="6116891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520503" y="159817"/>
            <a:ext cx="7576038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DIGESTION - </a:t>
            </a:r>
            <a:r>
              <a:rPr lang="en-GB" sz="1200" b="1" dirty="0" smtClean="0">
                <a:latin typeface="Comic Sans MS" pitchFamily="66" charset="0"/>
              </a:rPr>
              <a:t>breakdown of large insoluble molecules to small, soluble ones.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5137" name="TextBox 2"/>
          <p:cNvSpPr txBox="1">
            <a:spLocks noChangeArrowheads="1"/>
          </p:cNvSpPr>
          <p:nvPr/>
        </p:nvSpPr>
        <p:spPr bwMode="auto">
          <a:xfrm>
            <a:off x="252047" y="1084244"/>
            <a:ext cx="4851889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 dirty="0"/>
          </a:p>
        </p:txBody>
      </p:sp>
      <p:sp>
        <p:nvSpPr>
          <p:cNvPr id="5139" name="TextBox 4"/>
          <p:cNvSpPr txBox="1">
            <a:spLocks noChangeArrowheads="1"/>
          </p:cNvSpPr>
          <p:nvPr/>
        </p:nvSpPr>
        <p:spPr bwMode="auto">
          <a:xfrm>
            <a:off x="2710961" y="3215128"/>
            <a:ext cx="2392974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/>
          </a:p>
        </p:txBody>
      </p:sp>
      <p:sp>
        <p:nvSpPr>
          <p:cNvPr id="5141" name="TextBox 6"/>
          <p:cNvSpPr txBox="1">
            <a:spLocks noChangeArrowheads="1"/>
          </p:cNvSpPr>
          <p:nvPr/>
        </p:nvSpPr>
        <p:spPr bwMode="auto">
          <a:xfrm>
            <a:off x="5237285" y="2881307"/>
            <a:ext cx="3654669" cy="1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Explain how the villus is adapted to it’s function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2" y="1236582"/>
            <a:ext cx="3124039" cy="48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7904" y="3644439"/>
            <a:ext cx="132938" cy="28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spcCol="0" rtlCol="0" anchor="ctr"/>
          <a:lstStyle/>
          <a:p>
            <a:pPr algn="ctr"/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42" y="5194030"/>
            <a:ext cx="158262" cy="3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783982" y="1936525"/>
            <a:ext cx="1262200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50406"/>
            <a:ext cx="1266092" cy="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1082382" y="5880018"/>
            <a:ext cx="1262200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710962" y="4210773"/>
            <a:ext cx="1262200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206011" y="2647227"/>
            <a:ext cx="1262200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65335" y="3608903"/>
            <a:ext cx="897319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44581" y="5563789"/>
            <a:ext cx="1350661" cy="4935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924658" y="2086940"/>
            <a:ext cx="1262200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8301" b="19978"/>
          <a:stretch/>
        </p:blipFill>
        <p:spPr bwMode="auto">
          <a:xfrm>
            <a:off x="6668233" y="1144948"/>
            <a:ext cx="1825434" cy="21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203581" y="748856"/>
            <a:ext cx="3654669" cy="8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dirty="0"/>
              <a:t>Where would you find this structure?</a:t>
            </a:r>
          </a:p>
          <a:p>
            <a:pPr eaLnBrk="1" hangingPunct="1"/>
            <a:r>
              <a:rPr lang="en-GB" sz="1000" dirty="0"/>
              <a:t> </a:t>
            </a:r>
          </a:p>
          <a:p>
            <a:pPr eaLnBrk="1" hangingPunct="1"/>
            <a:r>
              <a:rPr lang="en-GB" sz="1000" dirty="0"/>
              <a:t>Label the diagram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9442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extBox 18"/>
          <p:cNvSpPr txBox="1">
            <a:spLocks noChangeArrowheads="1"/>
          </p:cNvSpPr>
          <p:nvPr/>
        </p:nvSpPr>
        <p:spPr bwMode="auto">
          <a:xfrm>
            <a:off x="5237284" y="5413386"/>
            <a:ext cx="1793631" cy="9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Denatured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Enzymes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Active Site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Specificity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thermostable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184638" y="585994"/>
            <a:ext cx="2392974" cy="2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300" b="1"/>
              <a:t>How enzymes work.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184638" y="585994"/>
            <a:ext cx="2392974" cy="2886094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783982" y="159816"/>
            <a:ext cx="7576038" cy="3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900" b="1">
                <a:latin typeface="Comic Sans MS" pitchFamily="66" charset="0"/>
              </a:rPr>
              <a:t>Enzymes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158" name="AutoShape 17"/>
          <p:cNvSpPr>
            <a:spLocks noChangeArrowheads="1"/>
          </p:cNvSpPr>
          <p:nvPr/>
        </p:nvSpPr>
        <p:spPr bwMode="auto">
          <a:xfrm>
            <a:off x="184638" y="3500291"/>
            <a:ext cx="2392974" cy="319789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59" name="AutoShape 46"/>
          <p:cNvSpPr>
            <a:spLocks noChangeArrowheads="1"/>
          </p:cNvSpPr>
          <p:nvPr/>
        </p:nvSpPr>
        <p:spPr bwMode="auto">
          <a:xfrm>
            <a:off x="2645020" y="585994"/>
            <a:ext cx="2392973" cy="2629135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60" name="AutoShape 69"/>
          <p:cNvSpPr>
            <a:spLocks noChangeArrowheads="1"/>
          </p:cNvSpPr>
          <p:nvPr/>
        </p:nvSpPr>
        <p:spPr bwMode="auto">
          <a:xfrm>
            <a:off x="2645020" y="3287202"/>
            <a:ext cx="2392973" cy="3410982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61192" y="858622"/>
            <a:ext cx="2392974" cy="5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Draw and label a diagram to show how an enzyme works. Label the substrate, enzyme, active site</a:t>
            </a:r>
          </a:p>
        </p:txBody>
      </p:sp>
      <p:sp>
        <p:nvSpPr>
          <p:cNvPr id="6162" name="TextBox 3"/>
          <p:cNvSpPr txBox="1">
            <a:spLocks noChangeArrowheads="1"/>
          </p:cNvSpPr>
          <p:nvPr/>
        </p:nvSpPr>
        <p:spPr bwMode="auto">
          <a:xfrm>
            <a:off x="5827835" y="632998"/>
            <a:ext cx="2392973" cy="4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300" b="1"/>
              <a:t>Factors Affecting Enzyme Action.</a:t>
            </a:r>
          </a:p>
        </p:txBody>
      </p:sp>
      <p:sp>
        <p:nvSpPr>
          <p:cNvPr id="6163" name="TextBox 5"/>
          <p:cNvSpPr txBox="1">
            <a:spLocks noChangeArrowheads="1"/>
          </p:cNvSpPr>
          <p:nvPr/>
        </p:nvSpPr>
        <p:spPr bwMode="auto">
          <a:xfrm>
            <a:off x="410308" y="3572365"/>
            <a:ext cx="2126274" cy="2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/>
              <a:t>Enzymes in Digestion</a:t>
            </a:r>
          </a:p>
        </p:txBody>
      </p:sp>
      <p:sp>
        <p:nvSpPr>
          <p:cNvPr id="6164" name="TextBox 7"/>
          <p:cNvSpPr txBox="1">
            <a:spLocks noChangeArrowheads="1"/>
          </p:cNvSpPr>
          <p:nvPr/>
        </p:nvSpPr>
        <p:spPr bwMode="auto">
          <a:xfrm>
            <a:off x="2787162" y="3320106"/>
            <a:ext cx="2126274" cy="2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/>
              <a:t>Biological Detergents</a:t>
            </a:r>
          </a:p>
        </p:txBody>
      </p:sp>
      <p:sp>
        <p:nvSpPr>
          <p:cNvPr id="6165" name="TextBox 9"/>
          <p:cNvSpPr txBox="1">
            <a:spLocks noChangeArrowheads="1"/>
          </p:cNvSpPr>
          <p:nvPr/>
        </p:nvSpPr>
        <p:spPr bwMode="auto">
          <a:xfrm>
            <a:off x="2645020" y="3624070"/>
            <a:ext cx="2392973" cy="20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>
                <a:latin typeface="Comic Sans MS" pitchFamily="66" charset="0"/>
              </a:rPr>
              <a:t>Explain how biological detergents work.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are their advantages and disadvantages?</a:t>
            </a:r>
          </a:p>
        </p:txBody>
      </p:sp>
      <p:sp>
        <p:nvSpPr>
          <p:cNvPr id="6166" name="TextBox 11"/>
          <p:cNvSpPr txBox="1">
            <a:spLocks noChangeArrowheads="1"/>
          </p:cNvSpPr>
          <p:nvPr/>
        </p:nvSpPr>
        <p:spPr bwMode="auto">
          <a:xfrm>
            <a:off x="5229959" y="913461"/>
            <a:ext cx="3590192" cy="3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/>
          </a:p>
          <a:p>
            <a:pPr algn="ctr" eaLnBrk="1" hangingPunct="1"/>
            <a:r>
              <a:rPr lang="en-GB" sz="1000"/>
              <a:t>.</a:t>
            </a:r>
          </a:p>
        </p:txBody>
      </p:sp>
      <p:sp>
        <p:nvSpPr>
          <p:cNvPr id="6167" name="TextBox 28"/>
          <p:cNvSpPr txBox="1">
            <a:spLocks noChangeArrowheads="1"/>
          </p:cNvSpPr>
          <p:nvPr/>
        </p:nvSpPr>
        <p:spPr bwMode="auto">
          <a:xfrm>
            <a:off x="189036" y="2647937"/>
            <a:ext cx="2347546" cy="76477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Definition of an enzyme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</p:txBody>
      </p:sp>
      <p:sp>
        <p:nvSpPr>
          <p:cNvPr id="6168" name="TextBox 2"/>
          <p:cNvSpPr txBox="1">
            <a:spLocks noChangeArrowheads="1"/>
          </p:cNvSpPr>
          <p:nvPr/>
        </p:nvSpPr>
        <p:spPr bwMode="auto">
          <a:xfrm>
            <a:off x="5237285" y="1162585"/>
            <a:ext cx="2060331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the following graphs</a:t>
            </a:r>
          </a:p>
        </p:txBody>
      </p:sp>
      <p:pic>
        <p:nvPicPr>
          <p:cNvPr id="616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12" y="1421112"/>
            <a:ext cx="1222131" cy="1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1" y="1421112"/>
            <a:ext cx="1222131" cy="1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1" name="TextBox 3"/>
          <p:cNvSpPr txBox="1">
            <a:spLocks noChangeArrowheads="1"/>
          </p:cNvSpPr>
          <p:nvPr/>
        </p:nvSpPr>
        <p:spPr bwMode="auto">
          <a:xfrm>
            <a:off x="2645020" y="654934"/>
            <a:ext cx="2268415" cy="19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>
                <a:latin typeface="Comic Sans MS" pitchFamily="66" charset="0"/>
              </a:rPr>
              <a:t>Explain enzyme specificity.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is a the role of an enzyme?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is the Lock and Key model?</a:t>
            </a:r>
          </a:p>
        </p:txBody>
      </p:sp>
      <p:pic>
        <p:nvPicPr>
          <p:cNvPr id="6172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24936" r="14011" b="17174"/>
          <a:stretch>
            <a:fillRect/>
          </a:stretch>
        </p:blipFill>
        <p:spPr bwMode="auto">
          <a:xfrm>
            <a:off x="6244005" y="3459553"/>
            <a:ext cx="1562100" cy="12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33229"/>
              </p:ext>
            </p:extLst>
          </p:nvPr>
        </p:nvGraphicFramePr>
        <p:xfrm>
          <a:off x="189035" y="3928035"/>
          <a:ext cx="2288931" cy="264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203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Comic Sans MS" pitchFamily="66" charset="0"/>
                        </a:rPr>
                        <a:t>Enzyme</a:t>
                      </a:r>
                      <a:endParaRPr lang="en-GB" sz="9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7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7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itchFamily="66" charset="0"/>
                        </a:rPr>
                        <a:t>Area</a:t>
                      </a:r>
                      <a:r>
                        <a:rPr lang="en-GB" sz="1100" baseline="0" dirty="0" smtClean="0">
                          <a:latin typeface="Comic Sans MS" pitchFamily="66" charset="0"/>
                        </a:rPr>
                        <a:t> of gut</a:t>
                      </a:r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59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Amylase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59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Protease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Lipase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latin typeface="Comic Sans MS" pitchFamily="66" charset="0"/>
                      </a:endParaRPr>
                    </a:p>
                    <a:p>
                      <a:endParaRPr lang="en-GB" sz="1100" dirty="0" smtClean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03">
                <a:tc>
                  <a:txBody>
                    <a:bodyPr/>
                    <a:lstStyle/>
                    <a:p>
                      <a:r>
                        <a:rPr lang="en-GB" sz="800" dirty="0" err="1" smtClean="0">
                          <a:latin typeface="Comic Sans MS" pitchFamily="66" charset="0"/>
                        </a:rPr>
                        <a:t>carbohydrase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L="84406" marR="84406" marT="45116" marB="451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05" name="TextBox 5"/>
          <p:cNvSpPr txBox="1">
            <a:spLocks noChangeArrowheads="1"/>
          </p:cNvSpPr>
          <p:nvPr/>
        </p:nvSpPr>
        <p:spPr bwMode="auto">
          <a:xfrm rot="-1846572">
            <a:off x="679623" y="4068727"/>
            <a:ext cx="877766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1"/>
                </a:solidFill>
                <a:latin typeface="Comic Sans MS" pitchFamily="66" charset="0"/>
              </a:rPr>
              <a:t>Substrate</a:t>
            </a:r>
          </a:p>
        </p:txBody>
      </p:sp>
      <p:sp>
        <p:nvSpPr>
          <p:cNvPr id="6206" name="TextBox 38"/>
          <p:cNvSpPr txBox="1">
            <a:spLocks noChangeArrowheads="1"/>
          </p:cNvSpPr>
          <p:nvPr/>
        </p:nvSpPr>
        <p:spPr bwMode="auto">
          <a:xfrm rot="-1846572">
            <a:off x="1327639" y="3980253"/>
            <a:ext cx="877766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1"/>
                </a:solidFill>
                <a:latin typeface="Comic Sans MS" pitchFamily="66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31807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9" name="TextBox 18"/>
          <p:cNvSpPr txBox="1">
            <a:spLocks noChangeArrowheads="1"/>
          </p:cNvSpPr>
          <p:nvPr/>
        </p:nvSpPr>
        <p:spPr bwMode="auto">
          <a:xfrm>
            <a:off x="5237284" y="5413386"/>
            <a:ext cx="1793631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Stimulus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Reflex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Synapse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effector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synapse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Receptor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Neuron</a:t>
            </a: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17989" y="622031"/>
            <a:ext cx="1727688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>
                <a:latin typeface="Comic Sans MS" pitchFamily="66" charset="0"/>
              </a:rPr>
              <a:t>Responding to change</a:t>
            </a:r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>
            <a:off x="184638" y="2861025"/>
            <a:ext cx="4853354" cy="383715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07" name="AutoShape 13"/>
          <p:cNvSpPr>
            <a:spLocks noChangeArrowheads="1"/>
          </p:cNvSpPr>
          <p:nvPr/>
        </p:nvSpPr>
        <p:spPr bwMode="auto">
          <a:xfrm>
            <a:off x="2411760" y="550155"/>
            <a:ext cx="2626232" cy="2202958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4109" name="AutoShape 16"/>
          <p:cNvSpPr>
            <a:spLocks noChangeArrowheads="1"/>
          </p:cNvSpPr>
          <p:nvPr/>
        </p:nvSpPr>
        <p:spPr bwMode="auto">
          <a:xfrm>
            <a:off x="8792" y="585994"/>
            <a:ext cx="2330959" cy="205091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783982" y="114379"/>
            <a:ext cx="7576038" cy="3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The Nervous System 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/>
          </a:p>
        </p:txBody>
      </p:sp>
      <p:sp>
        <p:nvSpPr>
          <p:cNvPr id="4112" name="TextBox 5"/>
          <p:cNvSpPr txBox="1">
            <a:spLocks noChangeArrowheads="1"/>
          </p:cNvSpPr>
          <p:nvPr/>
        </p:nvSpPr>
        <p:spPr bwMode="auto">
          <a:xfrm>
            <a:off x="-10258" y="930695"/>
            <a:ext cx="1960685" cy="14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 dirty="0">
                <a:latin typeface="Comic Sans MS" pitchFamily="66" charset="0"/>
              </a:rPr>
              <a:t>Stimulus       receptor      CNS        effector       response</a:t>
            </a: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r>
              <a:rPr lang="en-GB" sz="1000" dirty="0">
                <a:latin typeface="Comic Sans MS" pitchFamily="66" charset="0"/>
              </a:rPr>
              <a:t>Name 3 receptors and 2 effectors</a:t>
            </a: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r>
              <a:rPr lang="en-GB" sz="1000" dirty="0">
                <a:latin typeface="Comic Sans MS" pitchFamily="66" charset="0"/>
              </a:rPr>
              <a:t>What is the CNS?</a:t>
            </a:r>
          </a:p>
        </p:txBody>
      </p:sp>
      <p:sp>
        <p:nvSpPr>
          <p:cNvPr id="4114" name="TextBox 6"/>
          <p:cNvSpPr txBox="1">
            <a:spLocks noChangeArrowheads="1"/>
          </p:cNvSpPr>
          <p:nvPr/>
        </p:nvSpPr>
        <p:spPr bwMode="auto">
          <a:xfrm>
            <a:off x="716574" y="2873560"/>
            <a:ext cx="3855426" cy="3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500" b="1"/>
              <a:t>Reflex Actions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4689" y="1065442"/>
            <a:ext cx="199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39716" y="1065442"/>
            <a:ext cx="199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1135" y="1029405"/>
            <a:ext cx="199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9" y="1114471"/>
            <a:ext cx="269631" cy="1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0" name="Text Box 10"/>
          <p:cNvSpPr txBox="1">
            <a:spLocks noChangeArrowheads="1"/>
          </p:cNvSpPr>
          <p:nvPr/>
        </p:nvSpPr>
        <p:spPr bwMode="auto">
          <a:xfrm>
            <a:off x="3133727" y="624937"/>
            <a:ext cx="1727688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Label the eye</a:t>
            </a:r>
          </a:p>
        </p:txBody>
      </p:sp>
      <p:pic>
        <p:nvPicPr>
          <p:cNvPr id="412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8" y="1065442"/>
            <a:ext cx="1433146" cy="120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Text Box 10"/>
          <p:cNvSpPr txBox="1">
            <a:spLocks noChangeArrowheads="1"/>
          </p:cNvSpPr>
          <p:nvPr/>
        </p:nvSpPr>
        <p:spPr bwMode="auto">
          <a:xfrm>
            <a:off x="5169877" y="656501"/>
            <a:ext cx="3521320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Focusing an image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56335" y="1938165"/>
          <a:ext cx="3683976" cy="118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72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Object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Ciliary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Muscles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Suspensory Ligaments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Lens shape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9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Distant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9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Close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424" marR="84424" marT="45172" marB="45172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237285" y="3429784"/>
          <a:ext cx="3682512" cy="118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222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Light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Radial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muscles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Circular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muscles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Pupil size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Bright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Dim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84390" marR="84390" marT="45113" marB="4511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67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 b="13969"/>
          <a:stretch>
            <a:fillRect/>
          </a:stretch>
        </p:blipFill>
        <p:spPr bwMode="auto">
          <a:xfrm>
            <a:off x="6518031" y="656501"/>
            <a:ext cx="2373923" cy="12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8" name="Text Box 10"/>
          <p:cNvSpPr txBox="1">
            <a:spLocks noChangeArrowheads="1"/>
          </p:cNvSpPr>
          <p:nvPr/>
        </p:nvSpPr>
        <p:spPr bwMode="auto">
          <a:xfrm>
            <a:off x="5237285" y="3070980"/>
            <a:ext cx="3521320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>
                <a:latin typeface="Comic Sans MS" pitchFamily="66" charset="0"/>
              </a:rPr>
              <a:t>Pupillary Reflex</a:t>
            </a:r>
          </a:p>
        </p:txBody>
      </p:sp>
      <p:sp>
        <p:nvSpPr>
          <p:cNvPr id="4169" name="Text Box 10"/>
          <p:cNvSpPr txBox="1">
            <a:spLocks noChangeArrowheads="1"/>
          </p:cNvSpPr>
          <p:nvPr/>
        </p:nvSpPr>
        <p:spPr bwMode="auto">
          <a:xfrm>
            <a:off x="5310554" y="4642507"/>
            <a:ext cx="3521320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>
                <a:latin typeface="Comic Sans MS" pitchFamily="66" charset="0"/>
              </a:rPr>
              <a:t>Why is this important?</a:t>
            </a:r>
          </a:p>
        </p:txBody>
      </p:sp>
      <p:pic>
        <p:nvPicPr>
          <p:cNvPr id="4170" name="Picture 7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7164" r="6589" b="2550"/>
          <a:stretch/>
        </p:blipFill>
        <p:spPr bwMode="auto">
          <a:xfrm>
            <a:off x="1408235" y="3478815"/>
            <a:ext cx="2233246" cy="10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84639" y="3199460"/>
            <a:ext cx="4853353" cy="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b="1" dirty="0">
                <a:latin typeface="Comic Sans MS" pitchFamily="66" charset="0"/>
              </a:rPr>
              <a:t>On the diagram label the different neurones, receptor and effector.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67810" y="4490202"/>
            <a:ext cx="3521320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Why are reflex actions important?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621" y="4947651"/>
            <a:ext cx="3521320" cy="2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Explain how an impulse can cross a synapse</a:t>
            </a:r>
          </a:p>
        </p:txBody>
      </p:sp>
      <p:pic>
        <p:nvPicPr>
          <p:cNvPr id="4171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5915553"/>
            <a:ext cx="1525992" cy="74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54621" y="5637060"/>
            <a:ext cx="3986556" cy="10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Explain how the neurone adaptations help it do its job</a:t>
            </a:r>
          </a:p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Long</a:t>
            </a:r>
          </a:p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Insulating sheath</a:t>
            </a:r>
          </a:p>
          <a:p>
            <a:pPr eaLnBrk="1" hangingPunct="1">
              <a:spcBef>
                <a:spcPct val="50000"/>
              </a:spcBef>
            </a:pPr>
            <a:r>
              <a:rPr lang="en-GB" sz="1100" b="1" dirty="0">
                <a:latin typeface="Comic Sans MS" pitchFamily="66" charset="0"/>
              </a:rPr>
              <a:t>Branched ends</a:t>
            </a:r>
          </a:p>
        </p:txBody>
      </p:sp>
    </p:spTree>
    <p:extLst>
      <p:ext uri="{BB962C8B-B14F-4D97-AF65-F5344CB8AC3E}">
        <p14:creationId xmlns:p14="http://schemas.microsoft.com/office/powerpoint/2010/main" val="17396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877" y="585994"/>
            <a:ext cx="378948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5237284" y="5413386"/>
            <a:ext cx="1793631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Phototropism</a:t>
            </a:r>
          </a:p>
          <a:p>
            <a:pPr algn="ctr" eaLnBrk="1" hangingPunct="1"/>
            <a:r>
              <a:rPr lang="en-GB" sz="900" b="1" dirty="0" err="1">
                <a:latin typeface="Comic Sans MS" pitchFamily="66" charset="0"/>
              </a:rPr>
              <a:t>Auxin</a:t>
            </a:r>
            <a:endParaRPr lang="en-GB" sz="900" b="1" dirty="0">
              <a:latin typeface="Comic Sans MS" pitchFamily="66" charset="0"/>
            </a:endParaRP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Negative feedback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Diabetes 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Pancreas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Hormone</a:t>
            </a:r>
          </a:p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Tissue culture</a:t>
            </a: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9877" y="5419653"/>
            <a:ext cx="1928446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5126" name="TextBox 20"/>
          <p:cNvSpPr txBox="1">
            <a:spLocks noChangeArrowheads="1"/>
          </p:cNvSpPr>
          <p:nvPr/>
        </p:nvSpPr>
        <p:spPr bwMode="auto">
          <a:xfrm>
            <a:off x="7164266" y="5413386"/>
            <a:ext cx="1795096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4266" y="5419653"/>
            <a:ext cx="1795096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297616" y="6201500"/>
            <a:ext cx="199292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84639" y="159817"/>
            <a:ext cx="870731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7989" y="656501"/>
            <a:ext cx="1727688" cy="3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84639" y="2078665"/>
            <a:ext cx="2460381" cy="461951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7562851" y="1"/>
            <a:ext cx="1396511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184638" y="585993"/>
            <a:ext cx="4919297" cy="1421602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783982" y="159817"/>
            <a:ext cx="7576038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HORMONES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7230208" y="5773757"/>
            <a:ext cx="265235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/>
          </a:p>
        </p:txBody>
      </p:sp>
      <p:sp>
        <p:nvSpPr>
          <p:cNvPr id="5136" name="AutoShape 47"/>
          <p:cNvSpPr>
            <a:spLocks noChangeArrowheads="1"/>
          </p:cNvSpPr>
          <p:nvPr/>
        </p:nvSpPr>
        <p:spPr bwMode="auto">
          <a:xfrm>
            <a:off x="2710962" y="2078666"/>
            <a:ext cx="2394438" cy="2487458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39" name="TextBox 3"/>
          <p:cNvSpPr txBox="1">
            <a:spLocks noChangeArrowheads="1"/>
          </p:cNvSpPr>
          <p:nvPr/>
        </p:nvSpPr>
        <p:spPr bwMode="auto">
          <a:xfrm>
            <a:off x="209551" y="656501"/>
            <a:ext cx="4586654" cy="8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>
                <a:latin typeface="Comic Sans MS" pitchFamily="66" charset="0"/>
              </a:rPr>
              <a:t>Compare and contrast nervous control and hormonal control.</a:t>
            </a: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endParaRPr lang="en-GB" sz="1000" dirty="0">
              <a:latin typeface="Comic Sans MS" pitchFamily="66" charset="0"/>
            </a:endParaRPr>
          </a:p>
          <a:p>
            <a:pPr eaLnBrk="1" hangingPunct="1"/>
            <a:r>
              <a:rPr lang="en-GB" sz="1000" dirty="0">
                <a:latin typeface="Comic Sans MS" pitchFamily="66" charset="0"/>
              </a:rPr>
              <a:t>Name 4 hormones and explain what they control</a:t>
            </a:r>
          </a:p>
        </p:txBody>
      </p:sp>
      <p:sp>
        <p:nvSpPr>
          <p:cNvPr id="5141" name="TextBox 5"/>
          <p:cNvSpPr txBox="1">
            <a:spLocks noChangeArrowheads="1"/>
          </p:cNvSpPr>
          <p:nvPr/>
        </p:nvSpPr>
        <p:spPr bwMode="auto">
          <a:xfrm>
            <a:off x="209551" y="2175078"/>
            <a:ext cx="2435469" cy="378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/>
              <a:t>Where is insulin produced?</a:t>
            </a:r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What does it do specifically?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Draw a flow diagram to show how it works.   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Explain negative feedback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What other hormone is involved and what does it do?</a:t>
            </a:r>
          </a:p>
        </p:txBody>
      </p:sp>
      <p:sp>
        <p:nvSpPr>
          <p:cNvPr id="5142" name="TextBox 6"/>
          <p:cNvSpPr txBox="1">
            <a:spLocks noChangeArrowheads="1"/>
          </p:cNvSpPr>
          <p:nvPr/>
        </p:nvSpPr>
        <p:spPr bwMode="auto">
          <a:xfrm>
            <a:off x="2728547" y="2160654"/>
            <a:ext cx="2359269" cy="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 dirty="0"/>
              <a:t>What is Diabetes?</a:t>
            </a:r>
          </a:p>
        </p:txBody>
      </p:sp>
      <p:sp>
        <p:nvSpPr>
          <p:cNvPr id="5143" name="TextBox 7"/>
          <p:cNvSpPr txBox="1">
            <a:spLocks noChangeArrowheads="1"/>
          </p:cNvSpPr>
          <p:nvPr/>
        </p:nvSpPr>
        <p:spPr bwMode="auto">
          <a:xfrm>
            <a:off x="2650928" y="2573351"/>
            <a:ext cx="836964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/>
              <a:t>Symptoms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647973" y="2970771"/>
            <a:ext cx="2439842" cy="11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/>
              <a:t>How is it treated?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Name the 2 types of diabetes. Explain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What are the long term effects?</a:t>
            </a: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2" y="4626369"/>
            <a:ext cx="2414954" cy="219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706245" y="4654914"/>
            <a:ext cx="2439842" cy="3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/>
              <a:t>Name and explain the ways plant hormones can be used by growers.</a:t>
            </a: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39325" r="34374" b="16621"/>
          <a:stretch/>
        </p:blipFill>
        <p:spPr bwMode="auto">
          <a:xfrm>
            <a:off x="5311093" y="4005118"/>
            <a:ext cx="2094709" cy="7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11224" r="20476" b="6453"/>
          <a:stretch/>
        </p:blipFill>
        <p:spPr bwMode="auto">
          <a:xfrm>
            <a:off x="6797196" y="1667665"/>
            <a:ext cx="1572299" cy="16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5146087" y="607753"/>
            <a:ext cx="3789485" cy="31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 dirty="0">
                <a:latin typeface="Comic Sans MS" pitchFamily="66" charset="0"/>
              </a:rPr>
              <a:t>Plants are sensitive to ________, __________ &amp; _________</a:t>
            </a: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What is the response of plant shoots to light called?</a:t>
            </a: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Why is this response so important?</a:t>
            </a: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What causes it to occur?</a:t>
            </a: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Annotate the following diagram</a:t>
            </a: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 smtClean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endParaRPr lang="en-GB" sz="900" dirty="0">
              <a:latin typeface="Comic Sans MS" pitchFamily="66" charset="0"/>
            </a:endParaRPr>
          </a:p>
          <a:p>
            <a:pPr eaLnBrk="1" hangingPunct="1"/>
            <a:r>
              <a:rPr lang="en-GB" sz="900" dirty="0">
                <a:latin typeface="Comic Sans MS" pitchFamily="66" charset="0"/>
              </a:rPr>
              <a:t>Explain the following experiment</a:t>
            </a:r>
          </a:p>
        </p:txBody>
      </p:sp>
    </p:spTree>
    <p:extLst>
      <p:ext uri="{BB962C8B-B14F-4D97-AF65-F5344CB8AC3E}">
        <p14:creationId xmlns:p14="http://schemas.microsoft.com/office/powerpoint/2010/main" val="15291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729</Words>
  <Application>Microsoft Office PowerPoint</Application>
  <PresentationFormat>On-screen Show (4:3)</PresentationFormat>
  <Paragraphs>380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Comic Sans MS</vt:lpstr>
      <vt:lpstr>Stone Sans ITC TT-Bold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SPENCE</dc:creator>
  <cp:lastModifiedBy>L Monroe</cp:lastModifiedBy>
  <cp:revision>8</cp:revision>
  <cp:lastPrinted>2015-05-01T13:24:16Z</cp:lastPrinted>
  <dcterms:created xsi:type="dcterms:W3CDTF">2015-04-29T13:08:44Z</dcterms:created>
  <dcterms:modified xsi:type="dcterms:W3CDTF">2018-04-19T14:37:58Z</dcterms:modified>
</cp:coreProperties>
</file>